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34"/>
  </p:notesMasterIdLst>
  <p:handoutMasterIdLst>
    <p:handoutMasterId r:id="rId35"/>
  </p:handoutMasterIdLst>
  <p:sldIdLst>
    <p:sldId id="286" r:id="rId6"/>
    <p:sldId id="280" r:id="rId7"/>
    <p:sldId id="287" r:id="rId8"/>
    <p:sldId id="288" r:id="rId9"/>
    <p:sldId id="290" r:id="rId10"/>
    <p:sldId id="289" r:id="rId11"/>
    <p:sldId id="316" r:id="rId12"/>
    <p:sldId id="319" r:id="rId13"/>
    <p:sldId id="296" r:id="rId14"/>
    <p:sldId id="292" r:id="rId15"/>
    <p:sldId id="291" r:id="rId16"/>
    <p:sldId id="293" r:id="rId17"/>
    <p:sldId id="317" r:id="rId18"/>
    <p:sldId id="298" r:id="rId19"/>
    <p:sldId id="295" r:id="rId20"/>
    <p:sldId id="303" r:id="rId21"/>
    <p:sldId id="318" r:id="rId22"/>
    <p:sldId id="313" r:id="rId23"/>
    <p:sldId id="314" r:id="rId24"/>
    <p:sldId id="300" r:id="rId25"/>
    <p:sldId id="301" r:id="rId26"/>
    <p:sldId id="302" r:id="rId27"/>
    <p:sldId id="305" r:id="rId28"/>
    <p:sldId id="307" r:id="rId29"/>
    <p:sldId id="306" r:id="rId30"/>
    <p:sldId id="309" r:id="rId31"/>
    <p:sldId id="310" r:id="rId32"/>
    <p:sldId id="285" r:id="rId3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CB333B"/>
    <a:srgbClr val="727274"/>
    <a:srgbClr val="63B487"/>
    <a:srgbClr val="409171"/>
    <a:srgbClr val="35A37C"/>
    <a:srgbClr val="114C43"/>
    <a:srgbClr val="0E2874"/>
    <a:srgbClr val="061668"/>
    <a:srgbClr val="011D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BB1A1-C055-42B1-A3A7-3435DA53B03D}" v="3" dt="2023-07-26T16:55:39.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5" autoAdjust="0"/>
    <p:restoredTop sz="97753" autoAdjust="0"/>
  </p:normalViewPr>
  <p:slideViewPr>
    <p:cSldViewPr snapToGrid="0">
      <p:cViewPr varScale="1">
        <p:scale>
          <a:sx n="98" d="100"/>
          <a:sy n="98" d="100"/>
        </p:scale>
        <p:origin x="678" y="84"/>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EBALVAN\Desktop\CP%20draft%20visuals%20Lowel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'Deaths by race_ethnicity'!$C$20</c:f>
              <c:strCache>
                <c:ptCount val="1"/>
                <c:pt idx="0">
                  <c:v>2018</c:v>
                </c:pt>
              </c:strCache>
            </c:strRef>
          </c:tx>
          <c:spPr>
            <a:solidFill>
              <a:schemeClr val="accent5">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'Deaths by race_ethnicity'!$B$21:$B$25</c:f>
              <c:strCache>
                <c:ptCount val="5"/>
                <c:pt idx="0">
                  <c:v>White, non-Hispanic</c:v>
                </c:pt>
                <c:pt idx="1">
                  <c:v>Black, non-Hispanic</c:v>
                </c:pt>
                <c:pt idx="2">
                  <c:v>Hispanic</c:v>
                </c:pt>
                <c:pt idx="3">
                  <c:v>Other</c:v>
                </c:pt>
                <c:pt idx="4">
                  <c:v>Unknown/Missing</c:v>
                </c:pt>
              </c:strCache>
            </c:strRef>
          </c:cat>
          <c:val>
            <c:numRef>
              <c:f>'Deaths by race_ethnicity'!$C$21:$C$25</c:f>
              <c:numCache>
                <c:formatCode>General</c:formatCode>
                <c:ptCount val="5"/>
                <c:pt idx="0">
                  <c:v>19</c:v>
                </c:pt>
                <c:pt idx="1">
                  <c:v>0</c:v>
                </c:pt>
                <c:pt idx="2">
                  <c:v>28</c:v>
                </c:pt>
                <c:pt idx="3">
                  <c:v>1</c:v>
                </c:pt>
                <c:pt idx="4">
                  <c:v>0</c:v>
                </c:pt>
              </c:numCache>
            </c:numRef>
          </c:val>
          <c:extLst>
            <c:ext xmlns:c16="http://schemas.microsoft.com/office/drawing/2014/chart" uri="{C3380CC4-5D6E-409C-BE32-E72D297353CC}">
              <c16:uniqueId val="{00000000-A4E6-4AC7-BEA9-3D0CE88305D4}"/>
            </c:ext>
          </c:extLst>
        </c:ser>
        <c:ser>
          <c:idx val="1"/>
          <c:order val="1"/>
          <c:tx>
            <c:strRef>
              <c:f>'Deaths by race_ethnicity'!$D$20</c:f>
              <c:strCache>
                <c:ptCount val="1"/>
                <c:pt idx="0">
                  <c:v>2019</c:v>
                </c:pt>
              </c:strCache>
            </c:strRef>
          </c:tx>
          <c:spPr>
            <a:solidFill>
              <a:schemeClr val="accent5">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'Deaths by race_ethnicity'!$B$21:$B$25</c:f>
              <c:strCache>
                <c:ptCount val="5"/>
                <c:pt idx="0">
                  <c:v>White, non-Hispanic</c:v>
                </c:pt>
                <c:pt idx="1">
                  <c:v>Black, non-Hispanic</c:v>
                </c:pt>
                <c:pt idx="2">
                  <c:v>Hispanic</c:v>
                </c:pt>
                <c:pt idx="3">
                  <c:v>Other</c:v>
                </c:pt>
                <c:pt idx="4">
                  <c:v>Unknown/Missing</c:v>
                </c:pt>
              </c:strCache>
            </c:strRef>
          </c:cat>
          <c:val>
            <c:numRef>
              <c:f>'Deaths by race_ethnicity'!$D$21:$D$25</c:f>
              <c:numCache>
                <c:formatCode>General</c:formatCode>
                <c:ptCount val="5"/>
                <c:pt idx="0">
                  <c:v>14</c:v>
                </c:pt>
                <c:pt idx="1">
                  <c:v>0</c:v>
                </c:pt>
                <c:pt idx="2">
                  <c:v>41</c:v>
                </c:pt>
                <c:pt idx="3">
                  <c:v>0</c:v>
                </c:pt>
                <c:pt idx="4">
                  <c:v>0</c:v>
                </c:pt>
              </c:numCache>
            </c:numRef>
          </c:val>
          <c:extLst>
            <c:ext xmlns:c16="http://schemas.microsoft.com/office/drawing/2014/chart" uri="{C3380CC4-5D6E-409C-BE32-E72D297353CC}">
              <c16:uniqueId val="{00000001-A4E6-4AC7-BEA9-3D0CE88305D4}"/>
            </c:ext>
          </c:extLst>
        </c:ser>
        <c:ser>
          <c:idx val="2"/>
          <c:order val="2"/>
          <c:tx>
            <c:strRef>
              <c:f>'Deaths by race_ethnicity'!$E$20</c:f>
              <c:strCache>
                <c:ptCount val="1"/>
                <c:pt idx="0">
                  <c:v>2020</c:v>
                </c:pt>
              </c:strCache>
            </c:strRef>
          </c:tx>
          <c:spPr>
            <a:solidFill>
              <a:schemeClr val="accent5">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'Deaths by race_ethnicity'!$B$21:$B$25</c:f>
              <c:strCache>
                <c:ptCount val="5"/>
                <c:pt idx="0">
                  <c:v>White, non-Hispanic</c:v>
                </c:pt>
                <c:pt idx="1">
                  <c:v>Black, non-Hispanic</c:v>
                </c:pt>
                <c:pt idx="2">
                  <c:v>Hispanic</c:v>
                </c:pt>
                <c:pt idx="3">
                  <c:v>Other</c:v>
                </c:pt>
                <c:pt idx="4">
                  <c:v>Unknown/Missing</c:v>
                </c:pt>
              </c:strCache>
            </c:strRef>
          </c:cat>
          <c:val>
            <c:numRef>
              <c:f>'Deaths by race_ethnicity'!$E$21:$E$25</c:f>
              <c:numCache>
                <c:formatCode>General</c:formatCode>
                <c:ptCount val="5"/>
                <c:pt idx="0">
                  <c:v>10</c:v>
                </c:pt>
                <c:pt idx="1">
                  <c:v>1</c:v>
                </c:pt>
                <c:pt idx="2">
                  <c:v>26</c:v>
                </c:pt>
                <c:pt idx="3">
                  <c:v>0</c:v>
                </c:pt>
                <c:pt idx="4">
                  <c:v>0</c:v>
                </c:pt>
              </c:numCache>
            </c:numRef>
          </c:val>
          <c:extLst>
            <c:ext xmlns:c16="http://schemas.microsoft.com/office/drawing/2014/chart" uri="{C3380CC4-5D6E-409C-BE32-E72D297353CC}">
              <c16:uniqueId val="{00000002-A4E6-4AC7-BEA9-3D0CE88305D4}"/>
            </c:ext>
          </c:extLst>
        </c:ser>
        <c:ser>
          <c:idx val="3"/>
          <c:order val="3"/>
          <c:tx>
            <c:strRef>
              <c:f>'Deaths by race_ethnicity'!$F$20</c:f>
              <c:strCache>
                <c:ptCount val="1"/>
                <c:pt idx="0">
                  <c:v>2021</c:v>
                </c:pt>
              </c:strCache>
            </c:strRef>
          </c:tx>
          <c:spPr>
            <a:solidFill>
              <a:schemeClr val="accent5">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'Deaths by race_ethnicity'!$B$21:$B$25</c:f>
              <c:strCache>
                <c:ptCount val="5"/>
                <c:pt idx="0">
                  <c:v>White, non-Hispanic</c:v>
                </c:pt>
                <c:pt idx="1">
                  <c:v>Black, non-Hispanic</c:v>
                </c:pt>
                <c:pt idx="2">
                  <c:v>Hispanic</c:v>
                </c:pt>
                <c:pt idx="3">
                  <c:v>Other</c:v>
                </c:pt>
                <c:pt idx="4">
                  <c:v>Unknown/Missing</c:v>
                </c:pt>
              </c:strCache>
            </c:strRef>
          </c:cat>
          <c:val>
            <c:numRef>
              <c:f>'Deaths by race_ethnicity'!$F$21:$F$25</c:f>
              <c:numCache>
                <c:formatCode>General</c:formatCode>
                <c:ptCount val="5"/>
                <c:pt idx="0">
                  <c:v>12</c:v>
                </c:pt>
                <c:pt idx="1">
                  <c:v>0</c:v>
                </c:pt>
                <c:pt idx="2">
                  <c:v>33</c:v>
                </c:pt>
                <c:pt idx="3">
                  <c:v>0</c:v>
                </c:pt>
                <c:pt idx="4">
                  <c:v>0</c:v>
                </c:pt>
              </c:numCache>
            </c:numRef>
          </c:val>
          <c:extLst>
            <c:ext xmlns:c16="http://schemas.microsoft.com/office/drawing/2014/chart" uri="{C3380CC4-5D6E-409C-BE32-E72D297353CC}">
              <c16:uniqueId val="{00000003-A4E6-4AC7-BEA9-3D0CE88305D4}"/>
            </c:ext>
          </c:extLst>
        </c:ser>
        <c:dLbls>
          <c:showLegendKey val="0"/>
          <c:showVal val="0"/>
          <c:showCatName val="0"/>
          <c:showSerName val="0"/>
          <c:showPercent val="0"/>
          <c:showBubbleSize val="0"/>
        </c:dLbls>
        <c:gapWidth val="219"/>
        <c:overlap val="-27"/>
        <c:axId val="1679674383"/>
        <c:axId val="1679670639"/>
      </c:barChart>
      <c:catAx>
        <c:axId val="1679674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9670639"/>
        <c:crosses val="autoZero"/>
        <c:auto val="1"/>
        <c:lblAlgn val="ctr"/>
        <c:lblOffset val="100"/>
        <c:noMultiLvlLbl val="0"/>
      </c:catAx>
      <c:valAx>
        <c:axId val="1679670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96743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248655544760963E-2"/>
          <c:y val="4.9733403224895119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Race/Ethnicity</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A9C-4D9C-918C-404420DB56B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A9C-4D9C-918C-404420DB56B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A9C-4D9C-918C-404420DB56B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A9C-4D9C-918C-404420DB56B4}"/>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A9C-4D9C-918C-404420DB56B4}"/>
              </c:ext>
            </c:extLst>
          </c:dPt>
          <c:dLbls>
            <c:dLbl>
              <c:idx val="0"/>
              <c:layout>
                <c:manualLayout>
                  <c:x val="-7.3250596260663478E-2"/>
                  <c:y val="5.9436303561126551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5A9C-4D9C-918C-404420DB56B4}"/>
                </c:ext>
              </c:extLst>
            </c:dLbl>
            <c:dLbl>
              <c:idx val="1"/>
              <c:layout>
                <c:manualLayout>
                  <c:x val="-9.6417996498177852E-2"/>
                  <c:y val="9.6654114438558716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5A9C-4D9C-918C-404420DB56B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Sheet1!$A$2:$A$6</c:f>
              <c:strCache>
                <c:ptCount val="5"/>
                <c:pt idx="0">
                  <c:v>White</c:v>
                </c:pt>
                <c:pt idx="1">
                  <c:v>Black</c:v>
                </c:pt>
                <c:pt idx="2">
                  <c:v>Hispanic</c:v>
                </c:pt>
                <c:pt idx="3">
                  <c:v>Asian</c:v>
                </c:pt>
                <c:pt idx="4">
                  <c:v>Other</c:v>
                </c:pt>
              </c:strCache>
            </c:strRef>
          </c:cat>
          <c:val>
            <c:numRef>
              <c:f>Sheet1!$B$2:$B$6</c:f>
              <c:numCache>
                <c:formatCode>General</c:formatCode>
                <c:ptCount val="5"/>
                <c:pt idx="0">
                  <c:v>11267</c:v>
                </c:pt>
                <c:pt idx="1">
                  <c:v>1507</c:v>
                </c:pt>
                <c:pt idx="2">
                  <c:v>64887</c:v>
                </c:pt>
                <c:pt idx="3">
                  <c:v>1663</c:v>
                </c:pt>
                <c:pt idx="4">
                  <c:v>109</c:v>
                </c:pt>
              </c:numCache>
            </c:numRef>
          </c:val>
          <c:extLst>
            <c:ext xmlns:c16="http://schemas.microsoft.com/office/drawing/2014/chart" uri="{C3380CC4-5D6E-409C-BE32-E72D297353CC}">
              <c16:uniqueId val="{0000000A-5A9C-4D9C-918C-404420DB56B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2/21/2024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Photovoice</a:t>
            </a:r>
            <a:r>
              <a:rPr lang="en-US" sz="1200" b="1" kern="1200" baseline="0" dirty="0" smtClean="0">
                <a:solidFill>
                  <a:schemeClr val="tx1"/>
                </a:solidFill>
                <a:effectLst/>
                <a:latin typeface="+mn-lt"/>
                <a:ea typeface="+mn-ea"/>
                <a:cs typeface="+mn-cs"/>
              </a:rPr>
              <a:t> participants, most of whom have lived opioid experience, indicated a lack of public transportation in their communities which restricts access to treatment. </a:t>
            </a:r>
            <a:endParaRPr lang="en-US" b="1" dirty="0"/>
          </a:p>
        </p:txBody>
      </p:sp>
      <p:sp>
        <p:nvSpPr>
          <p:cNvPr id="4" name="Slide Number Placeholder 3"/>
          <p:cNvSpPr>
            <a:spLocks noGrp="1"/>
          </p:cNvSpPr>
          <p:nvPr>
            <p:ph type="sldNum" sz="quarter" idx="10"/>
          </p:nvPr>
        </p:nvSpPr>
        <p:spPr/>
        <p:txBody>
          <a:bodyPr/>
          <a:lstStyle/>
          <a:p>
            <a:fld id="{329E5458-9E0D-47AA-BF0F-B558820E1ACA}" type="slidenum">
              <a:rPr lang="en-US" smtClean="0"/>
              <a:t>24</a:t>
            </a:fld>
            <a:endParaRPr lang="en-US"/>
          </a:p>
        </p:txBody>
      </p:sp>
    </p:spTree>
    <p:extLst>
      <p:ext uri="{BB962C8B-B14F-4D97-AF65-F5344CB8AC3E}">
        <p14:creationId xmlns:p14="http://schemas.microsoft.com/office/powerpoint/2010/main" val="326908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tx1"/>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2024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2024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a:p>
        </p:txBody>
      </p:sp>
      <p:sp>
        <p:nvSpPr>
          <p:cNvPr id="3" name="Content Placeholder 2"/>
          <p:cNvSpPr>
            <a:spLocks noGrp="1"/>
          </p:cNvSpPr>
          <p:nvPr>
            <p:ph sz="half" idx="1"/>
          </p:nvPr>
        </p:nvSpPr>
        <p:spPr>
          <a:xfrm>
            <a:off x="628650" y="1369219"/>
            <a:ext cx="7886700" cy="2897810"/>
          </a:xfrm>
        </p:spPr>
        <p:txBody>
          <a:bodyPr/>
          <a:lstStyle>
            <a:lvl1pPr>
              <a:buClr>
                <a:schemeClr val="tx1"/>
              </a:buClr>
              <a:defRPr/>
            </a:lvl1pPr>
            <a:lvl2pPr marL="514350" indent="-171450">
              <a:buClr>
                <a:schemeClr val="tx1"/>
              </a:buClr>
              <a:buSzPct val="70000"/>
              <a:buFont typeface="Courier New" panose="02070309020205020404" pitchFamily="49" charset="0"/>
              <a:buChar char="o"/>
              <a:defRPr/>
            </a:lvl2pPr>
            <a:lvl3pPr marL="857250" indent="-171450">
              <a:buClr>
                <a:schemeClr val="tx1"/>
              </a:buClr>
              <a:buFont typeface="Wingdings" pitchFamily="2" charset="2"/>
              <a:buChar char="§"/>
              <a:defRPr/>
            </a:lvl3pPr>
            <a:lvl4pPr marL="1200150" indent="-171450">
              <a:buClr>
                <a:schemeClr val="tx1"/>
              </a:buClr>
              <a:buFont typeface="System Font Regular"/>
              <a:buChar char="−"/>
              <a:defRPr/>
            </a:lvl4pPr>
            <a:lvl5pPr marL="1543050" indent="-171450">
              <a:buClr>
                <a:schemeClr val="tx1"/>
              </a:buClr>
              <a:buFont typeface="System Font Regular"/>
              <a:buChar char="&g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644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solidFill>
                  <a:schemeClr val="tx1"/>
                </a:solidFill>
                <a:latin typeface="+mn-lt"/>
              </a:defRPr>
            </a:lvl2pPr>
            <a:lvl3pPr>
              <a:spcBef>
                <a:spcPts val="600"/>
              </a:spcBef>
              <a:defRPr>
                <a:solidFill>
                  <a:schemeClr val="tx1"/>
                </a:solidFill>
                <a:latin typeface="+mn-lt"/>
              </a:defRPr>
            </a:lvl3pPr>
            <a:lvl4pPr>
              <a:spcBef>
                <a:spcPts val="600"/>
              </a:spcBef>
              <a:defRPr>
                <a:solidFill>
                  <a:schemeClr val="tx1"/>
                </a:solidFill>
                <a:latin typeface="+mn-lt"/>
              </a:defRPr>
            </a:lvl4pPr>
            <a:lvl5pPr>
              <a:spcBef>
                <a:spcPts val="600"/>
              </a:spcBef>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chemeClr val="tx1"/>
                </a:solidFill>
                <a:latin typeface="Roboto Regular"/>
                <a:cs typeface="Roboto Regular"/>
              </a:defRPr>
            </a:lvl1pPr>
          </a:lstStyle>
          <a:p>
            <a:fld id="{42C32FFB-F9AE-46F0-A233-A2E628258990}" type="slidenum">
              <a:rPr lang="en-US" smtClean="0"/>
              <a:pPr/>
              <a:t>‹#›</a:t>
            </a:fld>
            <a:endParaRPr lang="en-US" sz="1000" dirty="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chemeClr val="tx1"/>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2024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2024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a:p>
        </p:txBody>
      </p:sp>
      <p:sp>
        <p:nvSpPr>
          <p:cNvPr id="3" name="Content Placeholder 2"/>
          <p:cNvSpPr>
            <a:spLocks noGrp="1"/>
          </p:cNvSpPr>
          <p:nvPr>
            <p:ph sz="half" idx="1"/>
          </p:nvPr>
        </p:nvSpPr>
        <p:spPr>
          <a:xfrm>
            <a:off x="628650" y="1369219"/>
            <a:ext cx="7886700" cy="2897810"/>
          </a:xfrm>
        </p:spPr>
        <p:txBody>
          <a:bodyPr/>
          <a:lstStyle>
            <a:lvl1pPr>
              <a:buClr>
                <a:schemeClr val="tx1"/>
              </a:buClr>
              <a:defRPr/>
            </a:lvl1pPr>
            <a:lvl2pPr marL="514350" indent="-171450">
              <a:buClr>
                <a:schemeClr val="tx1"/>
              </a:buClr>
              <a:buSzPct val="70000"/>
              <a:buFont typeface="Courier New" panose="02070309020205020404" pitchFamily="49" charset="0"/>
              <a:buChar char="o"/>
              <a:defRPr/>
            </a:lvl2pPr>
            <a:lvl3pPr marL="857250" indent="-171450">
              <a:buClr>
                <a:schemeClr val="tx1"/>
              </a:buClr>
              <a:buFont typeface="Wingdings" pitchFamily="2" charset="2"/>
              <a:buChar char="§"/>
              <a:defRPr/>
            </a:lvl3pPr>
            <a:lvl4pPr marL="1200150" indent="-171450">
              <a:buClr>
                <a:schemeClr val="tx1"/>
              </a:buClr>
              <a:buFont typeface="System Font Regular"/>
              <a:buChar char="−"/>
              <a:defRPr/>
            </a:lvl4pPr>
            <a:lvl5pPr marL="1543050" indent="-171450">
              <a:buClr>
                <a:schemeClr val="tx1"/>
              </a:buClr>
              <a:buFont typeface="System Font Regular"/>
              <a:buChar char="&g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989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11.jpe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pic>
        <p:nvPicPr>
          <p:cNvPr id="7" name="Picture 6" descr="amia-logo_color.png"/>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 id="2147484608" r:id="rId8"/>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tx1"/>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tx1"/>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tx1"/>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tx1"/>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2024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tx1"/>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tx1"/>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tx1"/>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tx1"/>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183939" y="2501140"/>
            <a:ext cx="7151428" cy="687368"/>
          </a:xfrm>
        </p:spPr>
        <p:txBody>
          <a:bodyPr/>
          <a:lstStyle/>
          <a:p>
            <a:r>
              <a:rPr lang="en-US" dirty="0" smtClean="0"/>
              <a:t>Peter Balvanz</a:t>
            </a:r>
            <a:r>
              <a:rPr lang="en-US" dirty="0"/>
              <a:t>	</a:t>
            </a:r>
          </a:p>
          <a:p>
            <a:pPr lvl="1"/>
            <a:r>
              <a:rPr lang="en-US" dirty="0" smtClean="0">
                <a:solidFill>
                  <a:schemeClr val="tx1"/>
                </a:solidFill>
              </a:rPr>
              <a:t>Boston Medical Center</a:t>
            </a:r>
            <a:endParaRPr lang="en-US" dirty="0">
              <a:solidFill>
                <a:schemeClr val="tx1"/>
              </a:solidFill>
              <a:highlight>
                <a:srgbClr val="FFFF00"/>
              </a:highlight>
            </a:endParaRPr>
          </a:p>
          <a:p>
            <a:pPr lvl="1"/>
            <a:r>
              <a:rPr lang="en-US" dirty="0" smtClean="0">
                <a:solidFill>
                  <a:schemeClr val="tx1"/>
                </a:solidFill>
              </a:rPr>
              <a:t>Peter.Balvanz@bmc.org</a:t>
            </a:r>
            <a:endParaRPr lang="en-US" dirty="0">
              <a:solidFill>
                <a:schemeClr val="tx1"/>
              </a:solidFill>
            </a:endParaRP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183939" y="1259190"/>
            <a:ext cx="8707142" cy="1112108"/>
          </a:xfrm>
        </p:spPr>
        <p:txBody>
          <a:bodyPr/>
          <a:lstStyle/>
          <a:p>
            <a:endParaRPr lang="en-US" dirty="0"/>
          </a:p>
          <a:p>
            <a:r>
              <a:rPr lang="en-US" sz="3200" dirty="0"/>
              <a:t>If you build a dashboard, will they come? </a:t>
            </a:r>
            <a:r>
              <a:rPr lang="en-US" sz="2400" dirty="0" smtClean="0"/>
              <a:t>Implementing </a:t>
            </a:r>
            <a:r>
              <a:rPr lang="en-US" sz="2400" dirty="0"/>
              <a:t>and using dashboards in the community </a:t>
            </a:r>
            <a:r>
              <a:rPr lang="en-US" dirty="0"/>
              <a:t/>
            </a:r>
            <a:br>
              <a:rPr lang="en-US" dirty="0"/>
            </a:br>
            <a:r>
              <a:rPr lang="en-US" sz="1100" dirty="0"/>
              <a:t/>
            </a:r>
            <a:br>
              <a:rPr lang="en-US" sz="1100" dirty="0"/>
            </a:br>
            <a:endParaRPr lang="en-US" sz="1100" dirty="0" smtClean="0"/>
          </a:p>
          <a:p>
            <a:pPr lvl="1"/>
            <a:r>
              <a:rPr lang="en-US" dirty="0" smtClean="0">
                <a:solidFill>
                  <a:schemeClr val="tx1"/>
                </a:solidFill>
              </a:rPr>
              <a:t>W05</a:t>
            </a:r>
            <a:endParaRPr lang="en-US" dirty="0">
              <a:solidFill>
                <a:schemeClr val="tx1"/>
              </a:solidFill>
            </a:endParaRPr>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Dashboard</a:t>
            </a:r>
          </a:p>
        </p:txBody>
      </p:sp>
      <p:sp>
        <p:nvSpPr>
          <p:cNvPr id="3" name="Content Placeholder 2"/>
          <p:cNvSpPr>
            <a:spLocks noGrp="1"/>
          </p:cNvSpPr>
          <p:nvPr>
            <p:ph sz="half" idx="1"/>
          </p:nvPr>
        </p:nvSpPr>
        <p:spPr>
          <a:xfrm>
            <a:off x="628650" y="1414426"/>
            <a:ext cx="7886700" cy="2897810"/>
          </a:xfrm>
        </p:spPr>
        <p:txBody>
          <a:bodyPr/>
          <a:lstStyle/>
          <a:p>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10</a:t>
            </a:fld>
            <a:endParaRPr lang="en-US"/>
          </a:p>
        </p:txBody>
      </p:sp>
      <p:sp>
        <p:nvSpPr>
          <p:cNvPr id="6" name="TextBox 5"/>
          <p:cNvSpPr txBox="1"/>
          <p:nvPr/>
        </p:nvSpPr>
        <p:spPr>
          <a:xfrm>
            <a:off x="493207" y="3942904"/>
            <a:ext cx="3816146" cy="369332"/>
          </a:xfrm>
          <a:prstGeom prst="rect">
            <a:avLst/>
          </a:prstGeom>
          <a:noFill/>
        </p:spPr>
        <p:txBody>
          <a:bodyPr wrap="square" rtlCol="0">
            <a:spAutoFit/>
          </a:bodyPr>
          <a:lstStyle/>
          <a:p>
            <a:r>
              <a:rPr lang="en-US" sz="1800" dirty="0"/>
              <a:t>Community Buprenorphine Census</a:t>
            </a:r>
          </a:p>
        </p:txBody>
      </p:sp>
      <p:sp>
        <p:nvSpPr>
          <p:cNvPr id="7" name="Rectangle 6"/>
          <p:cNvSpPr/>
          <p:nvPr/>
        </p:nvSpPr>
        <p:spPr>
          <a:xfrm>
            <a:off x="6135609" y="2400056"/>
            <a:ext cx="2115734" cy="138817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6135609" y="2134409"/>
            <a:ext cx="2115734" cy="287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6128628" y="1386877"/>
            <a:ext cx="2122715" cy="73747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6128628" y="1121228"/>
            <a:ext cx="2122715" cy="26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p:cNvSpPr txBox="1"/>
          <p:nvPr/>
        </p:nvSpPr>
        <p:spPr>
          <a:xfrm>
            <a:off x="6128628" y="1110674"/>
            <a:ext cx="2122715" cy="2893100"/>
          </a:xfrm>
          <a:prstGeom prst="rect">
            <a:avLst/>
          </a:prstGeom>
          <a:noFill/>
        </p:spPr>
        <p:txBody>
          <a:bodyPr wrap="square" rtlCol="0">
            <a:spAutoFit/>
          </a:bodyPr>
          <a:lstStyle/>
          <a:p>
            <a:r>
              <a:rPr lang="en-US" sz="1400" dirty="0">
                <a:solidFill>
                  <a:schemeClr val="bg1"/>
                </a:solidFill>
              </a:rPr>
              <a:t>PURPOSE</a:t>
            </a:r>
          </a:p>
          <a:p>
            <a:r>
              <a:rPr lang="en-US" sz="1400" dirty="0"/>
              <a:t>Monthly updated metrics on overdose and service access indicators</a:t>
            </a:r>
          </a:p>
          <a:p>
            <a:endParaRPr lang="en-US" sz="1400" dirty="0"/>
          </a:p>
          <a:p>
            <a:r>
              <a:rPr lang="en-US" sz="1400" dirty="0">
                <a:solidFill>
                  <a:schemeClr val="bg1"/>
                </a:solidFill>
              </a:rPr>
              <a:t>DATA</a:t>
            </a:r>
          </a:p>
          <a:p>
            <a:pPr marL="214313" indent="-214313">
              <a:buFont typeface="Arial" panose="020B0604020202020204" pitchFamily="34" charset="0"/>
              <a:buChar char="•"/>
            </a:pPr>
            <a:r>
              <a:rPr lang="en-US" sz="1400" dirty="0"/>
              <a:t>Fatal opioid overdose</a:t>
            </a:r>
          </a:p>
          <a:p>
            <a:pPr marL="214313" indent="-214313">
              <a:buFont typeface="Arial" panose="020B0604020202020204" pitchFamily="34" charset="0"/>
              <a:buChar char="•"/>
            </a:pPr>
            <a:r>
              <a:rPr lang="en-US" sz="1400" dirty="0"/>
              <a:t>Opioid-related EMS and ED visits</a:t>
            </a:r>
          </a:p>
          <a:p>
            <a:pPr marL="214313" indent="-214313">
              <a:buFont typeface="Arial" panose="020B0604020202020204" pitchFamily="34" charset="0"/>
              <a:buChar char="•"/>
            </a:pPr>
            <a:r>
              <a:rPr lang="en-US" sz="1400" dirty="0"/>
              <a:t>Naloxone distribution</a:t>
            </a:r>
          </a:p>
          <a:p>
            <a:pPr marL="214313" indent="-214313">
              <a:buFont typeface="Arial" panose="020B0604020202020204" pitchFamily="34" charset="0"/>
              <a:buChar char="•"/>
            </a:pPr>
            <a:r>
              <a:rPr lang="en-US" sz="1400" dirty="0"/>
              <a:t>MOUD census</a:t>
            </a:r>
          </a:p>
          <a:p>
            <a:pPr marL="214313" indent="-214313">
              <a:buFont typeface="Arial" panose="020B0604020202020204" pitchFamily="34" charset="0"/>
              <a:buChar char="•"/>
            </a:pPr>
            <a:r>
              <a:rPr lang="en-US" sz="1400" dirty="0"/>
              <a:t>High-risk prescribing</a:t>
            </a:r>
          </a:p>
          <a:p>
            <a:pPr marL="557213" lvl="1" indent="-214313">
              <a:buFont typeface="Arial" panose="020B0604020202020204" pitchFamily="34" charset="0"/>
              <a:buChar char="•"/>
            </a:pPr>
            <a:endParaRPr lang="en-US" sz="1400" dirty="0"/>
          </a:p>
        </p:txBody>
      </p:sp>
      <p:pic>
        <p:nvPicPr>
          <p:cNvPr id="12" name="Picture 11"/>
          <p:cNvPicPr>
            <a:picLocks noChangeAspect="1"/>
          </p:cNvPicPr>
          <p:nvPr/>
        </p:nvPicPr>
        <p:blipFill rotWithShape="1">
          <a:blip r:embed="rId2"/>
          <a:srcRect l="16852" t="32284" r="26505" b="9560"/>
          <a:stretch/>
        </p:blipFill>
        <p:spPr>
          <a:xfrm>
            <a:off x="260407" y="1192696"/>
            <a:ext cx="4723920" cy="2726879"/>
          </a:xfrm>
          <a:prstGeom prst="rect">
            <a:avLst/>
          </a:prstGeom>
        </p:spPr>
      </p:pic>
    </p:spTree>
    <p:extLst>
      <p:ext uri="{BB962C8B-B14F-4D97-AF65-F5344CB8AC3E}">
        <p14:creationId xmlns:p14="http://schemas.microsoft.com/office/powerpoint/2010/main" val="42069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Visualization: Community Profile</a:t>
            </a:r>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11</a:t>
            </a:fld>
            <a:endParaRPr lang="en-US"/>
          </a:p>
        </p:txBody>
      </p:sp>
      <p:sp>
        <p:nvSpPr>
          <p:cNvPr id="6" name="Rectangle 5"/>
          <p:cNvSpPr/>
          <p:nvPr/>
        </p:nvSpPr>
        <p:spPr>
          <a:xfrm>
            <a:off x="6084225" y="2370392"/>
            <a:ext cx="2115734" cy="147554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p:nvSpPr>
        <p:spPr>
          <a:xfrm>
            <a:off x="6084225" y="2104744"/>
            <a:ext cx="2115734" cy="287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6077244" y="1366236"/>
            <a:ext cx="2122715" cy="73747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6077244" y="1100587"/>
            <a:ext cx="2122715" cy="26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aphicFrame>
        <p:nvGraphicFramePr>
          <p:cNvPr id="10" name="Chart 9"/>
          <p:cNvGraphicFramePr/>
          <p:nvPr>
            <p:extLst>
              <p:ext uri="{D42A27DB-BD31-4B8C-83A1-F6EECF244321}">
                <p14:modId xmlns:p14="http://schemas.microsoft.com/office/powerpoint/2010/main" val="95770456"/>
              </p:ext>
            </p:extLst>
          </p:nvPr>
        </p:nvGraphicFramePr>
        <p:xfrm>
          <a:off x="547080" y="2639454"/>
          <a:ext cx="4810160" cy="20988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9"/>
          <p:cNvGraphicFramePr>
            <a:graphicFrameLocks/>
          </p:cNvGraphicFramePr>
          <p:nvPr>
            <p:extLst>
              <p:ext uri="{D42A27DB-BD31-4B8C-83A1-F6EECF244321}">
                <p14:modId xmlns:p14="http://schemas.microsoft.com/office/powerpoint/2010/main" val="3834792925"/>
              </p:ext>
            </p:extLst>
          </p:nvPr>
        </p:nvGraphicFramePr>
        <p:xfrm>
          <a:off x="539683" y="756798"/>
          <a:ext cx="4666946" cy="178753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6084225" y="1091861"/>
            <a:ext cx="2115734" cy="1915909"/>
          </a:xfrm>
          <a:prstGeom prst="rect">
            <a:avLst/>
          </a:prstGeom>
          <a:noFill/>
        </p:spPr>
        <p:txBody>
          <a:bodyPr wrap="square" rtlCol="0">
            <a:spAutoFit/>
          </a:bodyPr>
          <a:lstStyle/>
          <a:p>
            <a:r>
              <a:rPr lang="en-US" sz="1400" dirty="0" smtClean="0">
                <a:solidFill>
                  <a:schemeClr val="bg1"/>
                </a:solidFill>
              </a:rPr>
              <a:t>PURPOSE</a:t>
            </a:r>
            <a:endParaRPr lang="en-US" sz="1400" dirty="0"/>
          </a:p>
          <a:p>
            <a:endParaRPr lang="en-US" sz="450" dirty="0"/>
          </a:p>
          <a:p>
            <a:r>
              <a:rPr lang="en-US" sz="1400" dirty="0"/>
              <a:t>Baseline static </a:t>
            </a:r>
            <a:r>
              <a:rPr lang="en-US" sz="1400" dirty="0"/>
              <a:t>socio-demographic, overdose, and resource </a:t>
            </a:r>
            <a:r>
              <a:rPr lang="en-US" sz="1400" dirty="0"/>
              <a:t>indicators</a:t>
            </a:r>
          </a:p>
          <a:p>
            <a:endParaRPr lang="en-US" sz="1800" dirty="0">
              <a:solidFill>
                <a:schemeClr val="bg1"/>
              </a:solidFill>
            </a:endParaRPr>
          </a:p>
          <a:p>
            <a:endParaRPr lang="en-US" sz="1800" dirty="0"/>
          </a:p>
          <a:p>
            <a:pPr marL="557213" lvl="1" indent="-214313">
              <a:buFont typeface="Arial" panose="020B0604020202020204" pitchFamily="34" charset="0"/>
              <a:buChar char="•"/>
            </a:pPr>
            <a:endParaRPr lang="en-US" sz="1800" dirty="0"/>
          </a:p>
        </p:txBody>
      </p:sp>
      <p:sp>
        <p:nvSpPr>
          <p:cNvPr id="13" name="Rectangle 12"/>
          <p:cNvSpPr/>
          <p:nvPr/>
        </p:nvSpPr>
        <p:spPr>
          <a:xfrm>
            <a:off x="6077244" y="2114694"/>
            <a:ext cx="2110764" cy="1600438"/>
          </a:xfrm>
          <a:prstGeom prst="rect">
            <a:avLst/>
          </a:prstGeom>
        </p:spPr>
        <p:txBody>
          <a:bodyPr wrap="square">
            <a:spAutoFit/>
          </a:bodyPr>
          <a:lstStyle/>
          <a:p>
            <a:r>
              <a:rPr lang="en-US" sz="1400" dirty="0">
                <a:solidFill>
                  <a:schemeClr val="bg1"/>
                </a:solidFill>
              </a:rPr>
              <a:t>DATA</a:t>
            </a:r>
          </a:p>
          <a:p>
            <a:pPr marL="214313" indent="-214313">
              <a:buFont typeface="Arial" panose="020B0604020202020204" pitchFamily="34" charset="0"/>
              <a:buChar char="•"/>
            </a:pPr>
            <a:r>
              <a:rPr lang="en-US" sz="1400" dirty="0" err="1" smtClean="0"/>
              <a:t>Sociodemographics</a:t>
            </a:r>
            <a:endParaRPr lang="en-US" sz="1400" dirty="0"/>
          </a:p>
          <a:p>
            <a:pPr marL="214313" indent="-214313">
              <a:buFont typeface="Arial" panose="020B0604020202020204" pitchFamily="34" charset="0"/>
              <a:buChar char="•"/>
            </a:pPr>
            <a:r>
              <a:rPr lang="en-US" sz="1400" dirty="0"/>
              <a:t>Fatal opioid overdose</a:t>
            </a:r>
          </a:p>
          <a:p>
            <a:pPr marL="557213" lvl="1" indent="-214313">
              <a:buFont typeface="Arial" panose="020B0604020202020204" pitchFamily="34" charset="0"/>
              <a:buChar char="•"/>
            </a:pPr>
            <a:r>
              <a:rPr lang="en-US" sz="1400" dirty="0"/>
              <a:t>distribution</a:t>
            </a:r>
          </a:p>
          <a:p>
            <a:pPr marL="557213" lvl="1" indent="-214313">
              <a:buFont typeface="Arial" panose="020B0604020202020204" pitchFamily="34" charset="0"/>
              <a:buChar char="•"/>
            </a:pPr>
            <a:r>
              <a:rPr lang="en-US" sz="1400" dirty="0"/>
              <a:t>location</a:t>
            </a:r>
          </a:p>
          <a:p>
            <a:pPr marL="214313" indent="-214313">
              <a:buFont typeface="Arial" panose="020B0604020202020204" pitchFamily="34" charset="0"/>
              <a:buChar char="•"/>
            </a:pPr>
            <a:r>
              <a:rPr lang="en-US" sz="1400" dirty="0"/>
              <a:t>MOUD Access</a:t>
            </a:r>
          </a:p>
          <a:p>
            <a:pPr marL="214313" indent="-214313">
              <a:buFont typeface="Arial" panose="020B0604020202020204" pitchFamily="34" charset="0"/>
              <a:buChar char="•"/>
            </a:pPr>
            <a:r>
              <a:rPr lang="en-US" sz="1400" dirty="0"/>
              <a:t>Naloxone </a:t>
            </a:r>
            <a:r>
              <a:rPr lang="en-US" sz="1400" dirty="0" smtClean="0"/>
              <a:t>distribution</a:t>
            </a:r>
          </a:p>
        </p:txBody>
      </p:sp>
      <p:sp>
        <p:nvSpPr>
          <p:cNvPr id="14" name="TextBox 13"/>
          <p:cNvSpPr txBox="1"/>
          <p:nvPr/>
        </p:nvSpPr>
        <p:spPr>
          <a:xfrm>
            <a:off x="0" y="4369015"/>
            <a:ext cx="2283708" cy="369332"/>
          </a:xfrm>
          <a:prstGeom prst="rect">
            <a:avLst/>
          </a:prstGeom>
          <a:noFill/>
        </p:spPr>
        <p:txBody>
          <a:bodyPr wrap="square" rtlCol="0">
            <a:spAutoFit/>
          </a:bodyPr>
          <a:lstStyle/>
          <a:p>
            <a:r>
              <a:rPr lang="en-US" sz="1800" dirty="0"/>
              <a:t>Fatal Overdose</a:t>
            </a:r>
          </a:p>
        </p:txBody>
      </p:sp>
      <p:sp>
        <p:nvSpPr>
          <p:cNvPr id="5" name="TextBox 4"/>
          <p:cNvSpPr txBox="1"/>
          <p:nvPr/>
        </p:nvSpPr>
        <p:spPr>
          <a:xfrm>
            <a:off x="5549514" y="4218155"/>
            <a:ext cx="3550595" cy="461665"/>
          </a:xfrm>
          <a:prstGeom prst="rect">
            <a:avLst/>
          </a:prstGeom>
          <a:noFill/>
        </p:spPr>
        <p:txBody>
          <a:bodyPr wrap="square" rtlCol="0">
            <a:spAutoFit/>
          </a:bodyPr>
          <a:lstStyle/>
          <a:p>
            <a:r>
              <a:rPr lang="en-US" i="1" dirty="0" smtClean="0"/>
              <a:t>Uses Dashboard Data</a:t>
            </a:r>
            <a:endParaRPr lang="en-US" i="1" dirty="0"/>
          </a:p>
        </p:txBody>
      </p:sp>
    </p:spTree>
    <p:extLst>
      <p:ext uri="{BB962C8B-B14F-4D97-AF65-F5344CB8AC3E}">
        <p14:creationId xmlns:p14="http://schemas.microsoft.com/office/powerpoint/2010/main" val="6230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Landscape Analysis</a:t>
            </a:r>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12</a:t>
            </a:fld>
            <a:endParaRPr lang="en-US"/>
          </a:p>
        </p:txBody>
      </p:sp>
      <p:sp>
        <p:nvSpPr>
          <p:cNvPr id="6" name="Rectangle 5"/>
          <p:cNvSpPr/>
          <p:nvPr/>
        </p:nvSpPr>
        <p:spPr>
          <a:xfrm>
            <a:off x="6137914" y="2561296"/>
            <a:ext cx="2115734" cy="138817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p:nvSpPr>
        <p:spPr>
          <a:xfrm>
            <a:off x="6137914" y="2295649"/>
            <a:ext cx="2115734" cy="287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6130933" y="1548117"/>
            <a:ext cx="2122715" cy="73747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6130933" y="1282468"/>
            <a:ext cx="2122715" cy="26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p:nvSpPr>
        <p:spPr>
          <a:xfrm>
            <a:off x="6072451" y="1275654"/>
            <a:ext cx="2258029" cy="2092881"/>
          </a:xfrm>
          <a:prstGeom prst="rect">
            <a:avLst/>
          </a:prstGeom>
          <a:noFill/>
        </p:spPr>
        <p:txBody>
          <a:bodyPr wrap="square" rtlCol="0">
            <a:spAutoFit/>
          </a:bodyPr>
          <a:lstStyle/>
          <a:p>
            <a:r>
              <a:rPr lang="en-US" sz="1400" dirty="0">
                <a:solidFill>
                  <a:schemeClr val="bg1"/>
                </a:solidFill>
              </a:rPr>
              <a:t>PURPOSE</a:t>
            </a:r>
            <a:r>
              <a:rPr lang="en-US" sz="1400" dirty="0"/>
              <a:t>: </a:t>
            </a:r>
          </a:p>
          <a:p>
            <a:r>
              <a:rPr lang="en-US" sz="1400" dirty="0"/>
              <a:t>Baseline static distribution of community OUD resources</a:t>
            </a:r>
          </a:p>
          <a:p>
            <a:endParaRPr lang="en-US" sz="1400" dirty="0"/>
          </a:p>
          <a:p>
            <a:r>
              <a:rPr lang="en-US" sz="1400" dirty="0">
                <a:solidFill>
                  <a:schemeClr val="bg1"/>
                </a:solidFill>
              </a:rPr>
              <a:t>DATA</a:t>
            </a:r>
          </a:p>
          <a:p>
            <a:pPr marL="214313" indent="-214313">
              <a:buFont typeface="Arial" panose="020B0604020202020204" pitchFamily="34" charset="0"/>
              <a:buChar char="•"/>
            </a:pPr>
            <a:r>
              <a:rPr lang="en-US" sz="1400" dirty="0"/>
              <a:t>Google</a:t>
            </a:r>
          </a:p>
          <a:p>
            <a:pPr marL="214313" indent="-214313">
              <a:buFont typeface="Arial" panose="020B0604020202020204" pitchFamily="34" charset="0"/>
              <a:buChar char="•"/>
            </a:pPr>
            <a:r>
              <a:rPr lang="en-US" sz="1400" dirty="0"/>
              <a:t>Focus Groups </a:t>
            </a:r>
          </a:p>
          <a:p>
            <a:pPr marL="557213" lvl="1" indent="-214313">
              <a:buFont typeface="Arial" panose="020B0604020202020204" pitchFamily="34" charset="0"/>
              <a:buChar char="•"/>
            </a:pPr>
            <a:endParaRPr lang="en-US" sz="1800" dirty="0"/>
          </a:p>
        </p:txBody>
      </p:sp>
      <p:sp>
        <p:nvSpPr>
          <p:cNvPr id="11" name="TextBox 10"/>
          <p:cNvSpPr txBox="1"/>
          <p:nvPr/>
        </p:nvSpPr>
        <p:spPr>
          <a:xfrm>
            <a:off x="670510" y="3717131"/>
            <a:ext cx="4543516" cy="977191"/>
          </a:xfrm>
          <a:prstGeom prst="rect">
            <a:avLst/>
          </a:prstGeom>
          <a:solidFill>
            <a:schemeClr val="bg1"/>
          </a:solidFill>
          <a:ln>
            <a:solidFill>
              <a:schemeClr val="tx2"/>
            </a:solidFill>
          </a:ln>
        </p:spPr>
        <p:txBody>
          <a:bodyPr wrap="square" rtlCol="0">
            <a:spAutoFit/>
          </a:bodyPr>
          <a:lstStyle/>
          <a:p>
            <a:r>
              <a:rPr lang="en-US" sz="1000" b="1" dirty="0">
                <a:solidFill>
                  <a:schemeClr val="tx2"/>
                </a:solidFill>
              </a:rPr>
              <a:t>Key</a:t>
            </a:r>
          </a:p>
          <a:p>
            <a:pPr marL="96441" indent="-96441">
              <a:spcAft>
                <a:spcPts val="338"/>
              </a:spcAft>
              <a:buFont typeface="Arial" panose="020B0604020202020204" pitchFamily="34" charset="0"/>
              <a:buChar char="•"/>
            </a:pPr>
            <a:r>
              <a:rPr lang="en-US" sz="1000" dirty="0">
                <a:solidFill>
                  <a:schemeClr val="tx2"/>
                </a:solidFill>
              </a:rPr>
              <a:t>Substance use disorder treatment and/or recovery program or provider</a:t>
            </a:r>
          </a:p>
          <a:p>
            <a:pPr marL="96441" indent="-96441">
              <a:spcAft>
                <a:spcPts val="338"/>
              </a:spcAft>
              <a:buFont typeface="Arial" panose="020B0604020202020204" pitchFamily="34" charset="0"/>
              <a:buChar char="•"/>
            </a:pPr>
            <a:r>
              <a:rPr lang="en-US" sz="1000" dirty="0">
                <a:solidFill>
                  <a:schemeClr val="tx2"/>
                </a:solidFill>
              </a:rPr>
              <a:t>Harm reduction and/or syringe service program</a:t>
            </a:r>
          </a:p>
          <a:p>
            <a:pPr marL="96441" indent="-96441">
              <a:spcAft>
                <a:spcPts val="338"/>
              </a:spcAft>
              <a:buFont typeface="Arial" panose="020B0604020202020204" pitchFamily="34" charset="0"/>
              <a:buChar char="•"/>
            </a:pPr>
            <a:r>
              <a:rPr lang="en-US" sz="1000" dirty="0">
                <a:solidFill>
                  <a:schemeClr val="tx2"/>
                </a:solidFill>
              </a:rPr>
              <a:t>Emergency department / hospital</a:t>
            </a:r>
          </a:p>
          <a:p>
            <a:pPr marL="96441" indent="-96441">
              <a:spcAft>
                <a:spcPts val="338"/>
              </a:spcAft>
              <a:buFont typeface="Arial" panose="020B0604020202020204" pitchFamily="34" charset="0"/>
              <a:buChar char="•"/>
            </a:pPr>
            <a:r>
              <a:rPr lang="en-US" sz="1000" dirty="0">
                <a:solidFill>
                  <a:schemeClr val="tx2"/>
                </a:solidFill>
              </a:rPr>
              <a:t>Federally Qualified Community Healthcenter (FQHC) or primary care clinic</a:t>
            </a:r>
          </a:p>
        </p:txBody>
      </p:sp>
      <p:sp>
        <p:nvSpPr>
          <p:cNvPr id="12" name="Rectangle 11"/>
          <p:cNvSpPr/>
          <p:nvPr/>
        </p:nvSpPr>
        <p:spPr>
          <a:xfrm>
            <a:off x="695195" y="3949471"/>
            <a:ext cx="91010" cy="1392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3" name="Rectangle 12"/>
          <p:cNvSpPr/>
          <p:nvPr/>
        </p:nvSpPr>
        <p:spPr>
          <a:xfrm>
            <a:off x="695195" y="4157552"/>
            <a:ext cx="91010" cy="85619"/>
          </a:xfrm>
          <a:prstGeom prst="rect">
            <a:avLst/>
          </a:prstGeom>
          <a:solidFill>
            <a:srgbClr val="9E36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4" name="Rectangle 13"/>
          <p:cNvSpPr/>
          <p:nvPr/>
        </p:nvSpPr>
        <p:spPr>
          <a:xfrm>
            <a:off x="695195" y="4330127"/>
            <a:ext cx="91010" cy="8052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5" name="Rectangle 14"/>
          <p:cNvSpPr/>
          <p:nvPr/>
        </p:nvSpPr>
        <p:spPr>
          <a:xfrm>
            <a:off x="695195" y="4468417"/>
            <a:ext cx="91010" cy="1527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6" name="Picture 15"/>
          <p:cNvPicPr>
            <a:picLocks noChangeAspect="1"/>
          </p:cNvPicPr>
          <p:nvPr/>
        </p:nvPicPr>
        <p:blipFill rotWithShape="1">
          <a:blip r:embed="rId2"/>
          <a:srcRect l="47058" t="61814" r="30502" b="14572"/>
          <a:stretch/>
        </p:blipFill>
        <p:spPr>
          <a:xfrm>
            <a:off x="670510" y="916253"/>
            <a:ext cx="4475422" cy="264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30935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1 Dashboard Engagements</a:t>
            </a:r>
            <a:endParaRPr lang="en-US" dirty="0"/>
          </a:p>
        </p:txBody>
      </p:sp>
      <p:sp>
        <p:nvSpPr>
          <p:cNvPr id="3" name="Content Placeholder 2"/>
          <p:cNvSpPr>
            <a:spLocks noGrp="1"/>
          </p:cNvSpPr>
          <p:nvPr>
            <p:ph sz="half" idx="1"/>
          </p:nvPr>
        </p:nvSpPr>
        <p:spPr/>
        <p:txBody>
          <a:bodyPr/>
          <a:lstStyle/>
          <a:p>
            <a:pPr marL="285750" indent="-285750">
              <a:buFont typeface="Arial" panose="020B0604020202020204" pitchFamily="34" charset="0"/>
              <a:buChar char="•"/>
            </a:pPr>
            <a:r>
              <a:rPr lang="en-US" dirty="0" smtClean="0"/>
              <a:t>Providing Access</a:t>
            </a:r>
          </a:p>
          <a:p>
            <a:pPr marL="800100" lvl="1" indent="-285750">
              <a:buFont typeface="Arial" panose="020B0604020202020204" pitchFamily="34" charset="0"/>
              <a:buChar char="•"/>
            </a:pPr>
            <a:r>
              <a:rPr lang="en-US" dirty="0" smtClean="0"/>
              <a:t>Data staff provide passwords to community members, share links, train as needed</a:t>
            </a:r>
          </a:p>
          <a:p>
            <a:pPr marL="800100" lvl="1" indent="-285750">
              <a:buFont typeface="Arial" panose="020B0604020202020204" pitchFamily="34" charset="0"/>
              <a:buChar char="•"/>
            </a:pPr>
            <a:r>
              <a:rPr lang="en-US" dirty="0" smtClean="0"/>
              <a:t>Community members have access any time</a:t>
            </a:r>
          </a:p>
          <a:p>
            <a:pPr marL="285750" indent="-285750">
              <a:buFont typeface="Arial" panose="020B0604020202020204" pitchFamily="34" charset="0"/>
              <a:buChar char="•"/>
            </a:pPr>
            <a:r>
              <a:rPr lang="en-US" dirty="0" smtClean="0"/>
              <a:t>Monitor dashboard</a:t>
            </a:r>
          </a:p>
          <a:p>
            <a:pPr marL="800100" lvl="1" indent="-285750">
              <a:buFont typeface="Arial" panose="020B0604020202020204" pitchFamily="34" charset="0"/>
              <a:buChar char="•"/>
            </a:pPr>
            <a:r>
              <a:rPr lang="en-US" dirty="0" smtClean="0"/>
              <a:t>Look for trends, spikes each month</a:t>
            </a:r>
          </a:p>
          <a:p>
            <a:pPr marL="800100" lvl="1" indent="-285750">
              <a:buFont typeface="Arial" panose="020B0604020202020204" pitchFamily="34" charset="0"/>
              <a:buChar char="•"/>
            </a:pPr>
            <a:r>
              <a:rPr lang="en-US" dirty="0" smtClean="0"/>
              <a:t>Prepare to share with coalitions</a:t>
            </a:r>
          </a:p>
          <a:p>
            <a:pPr marL="285750" indent="-285750">
              <a:buFont typeface="Arial" panose="020B0604020202020204" pitchFamily="34" charset="0"/>
              <a:buChar char="•"/>
            </a:pPr>
            <a:r>
              <a:rPr lang="en-US" dirty="0" smtClean="0"/>
              <a:t>Data staff engage communities with relevant data monthly</a:t>
            </a:r>
          </a:p>
          <a:p>
            <a:pPr marL="800100" lvl="1" indent="-285750">
              <a:buFont typeface="Arial" panose="020B0604020202020204" pitchFamily="34" charset="0"/>
              <a:buChar char="•"/>
            </a:pPr>
            <a:r>
              <a:rPr lang="en-US" dirty="0" smtClean="0"/>
              <a:t>Coalition meetings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8093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Wave 1 Dashboard Utility</a:t>
            </a:r>
            <a:endParaRPr lang="en-US" dirty="0"/>
          </a:p>
        </p:txBody>
      </p:sp>
      <p:sp>
        <p:nvSpPr>
          <p:cNvPr id="3" name="Content Placeholder 2"/>
          <p:cNvSpPr>
            <a:spLocks noGrp="1"/>
          </p:cNvSpPr>
          <p:nvPr>
            <p:ph sz="half" idx="1"/>
          </p:nvPr>
        </p:nvSpPr>
        <p:spPr/>
        <p:txBody>
          <a:bodyPr/>
          <a:lstStyle/>
          <a:p>
            <a:pPr marL="285750" indent="-285750">
              <a:buFont typeface="Arial" panose="020B0604020202020204" pitchFamily="34" charset="0"/>
              <a:buChar char="•"/>
            </a:pPr>
            <a:r>
              <a:rPr lang="en-US" dirty="0" smtClean="0"/>
              <a:t>Dashboard </a:t>
            </a:r>
            <a:r>
              <a:rPr lang="en-US" dirty="0" smtClean="0"/>
              <a:t>interviews with coalition members </a:t>
            </a:r>
            <a:r>
              <a:rPr lang="en-US" dirty="0" smtClean="0"/>
              <a:t>(Module 4)</a:t>
            </a:r>
            <a:endParaRPr lang="en-US" dirty="0" smtClean="0"/>
          </a:p>
          <a:p>
            <a:pPr marL="285750" indent="-285750">
              <a:buFont typeface="Arial" panose="020B0604020202020204" pitchFamily="34" charset="0"/>
              <a:buChar char="•"/>
            </a:pPr>
            <a:r>
              <a:rPr lang="en-US" dirty="0" smtClean="0"/>
              <a:t>After Action Reviews with Community Data Managers (MA only)</a:t>
            </a:r>
          </a:p>
          <a:p>
            <a:pPr marL="285750" indent="-285750">
              <a:buFont typeface="Arial" panose="020B0604020202020204" pitchFamily="34" charset="0"/>
              <a:buChar char="•"/>
            </a:pPr>
            <a:r>
              <a:rPr lang="en-US" dirty="0" smtClean="0"/>
              <a:t>All-site Data Workshop</a:t>
            </a:r>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14</a:t>
            </a:fld>
            <a:endParaRPr lang="en-US"/>
          </a:p>
        </p:txBody>
      </p:sp>
      <p:sp>
        <p:nvSpPr>
          <p:cNvPr id="5" name="Footer Placeholder 4"/>
          <p:cNvSpPr>
            <a:spLocks noGrp="1"/>
          </p:cNvSpPr>
          <p:nvPr>
            <p:ph type="ftr" sz="quarter" idx="4294967295"/>
          </p:nvPr>
        </p:nvSpPr>
        <p:spPr>
          <a:xfrm>
            <a:off x="4798219" y="4632723"/>
            <a:ext cx="4345781" cy="273844"/>
          </a:xfrm>
          <a:prstGeom prst="rect">
            <a:avLst/>
          </a:prstGeom>
        </p:spPr>
        <p:txBody>
          <a:bodyPr/>
          <a:lstStyle/>
          <a:p>
            <a:r>
              <a:rPr lang="en-US" smtClean="0"/>
              <a:t>PRESENTATION TITLE</a:t>
            </a:r>
            <a:endParaRPr lang="en-US"/>
          </a:p>
        </p:txBody>
      </p:sp>
    </p:spTree>
    <p:extLst>
      <p:ext uri="{BB962C8B-B14F-4D97-AF65-F5344CB8AC3E}">
        <p14:creationId xmlns:p14="http://schemas.microsoft.com/office/powerpoint/2010/main" val="83401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Feedback</a:t>
            </a:r>
            <a:endParaRPr lang="en-US" dirty="0"/>
          </a:p>
        </p:txBody>
      </p:sp>
      <p:sp>
        <p:nvSpPr>
          <p:cNvPr id="3" name="Content Placeholder 2"/>
          <p:cNvSpPr>
            <a:spLocks noGrp="1"/>
          </p:cNvSpPr>
          <p:nvPr>
            <p:ph sz="half" idx="1"/>
          </p:nvPr>
        </p:nvSpPr>
        <p:spPr/>
        <p:txBody>
          <a:bodyPr/>
          <a:lstStyle/>
          <a:p>
            <a:pPr marL="285750" indent="-285750">
              <a:buFont typeface="Arial" panose="020B0604020202020204" pitchFamily="34" charset="0"/>
              <a:buChar char="•"/>
            </a:pPr>
            <a:r>
              <a:rPr lang="en-US" dirty="0"/>
              <a:t>Account creation/password creates barriers to access and use</a:t>
            </a:r>
          </a:p>
          <a:p>
            <a:pPr marL="285750" indent="-285750">
              <a:buFont typeface="Arial" panose="020B0604020202020204" pitchFamily="34" charset="0"/>
              <a:buChar char="•"/>
            </a:pPr>
            <a:r>
              <a:rPr lang="en-US" dirty="0"/>
              <a:t>Lags make data less useful</a:t>
            </a:r>
          </a:p>
          <a:p>
            <a:pPr marL="285750" indent="-285750">
              <a:buFont typeface="Arial" panose="020B0604020202020204" pitchFamily="34" charset="0"/>
              <a:buChar char="•"/>
            </a:pPr>
            <a:r>
              <a:rPr lang="en-US" dirty="0"/>
              <a:t>Preference for locally sourced or programmatic data</a:t>
            </a:r>
          </a:p>
          <a:p>
            <a:pPr marL="285750" indent="-285750">
              <a:buFont typeface="Arial" panose="020B0604020202020204" pitchFamily="34" charset="0"/>
              <a:buChar char="•"/>
            </a:pPr>
            <a:r>
              <a:rPr lang="en-US" dirty="0" smtClean="0"/>
              <a:t>Helps </a:t>
            </a:r>
            <a:r>
              <a:rPr lang="en-US" dirty="0"/>
              <a:t>to have “stories” from the data for sharing with broader </a:t>
            </a:r>
            <a:r>
              <a:rPr lang="en-US" dirty="0" smtClean="0"/>
              <a:t>coalition</a:t>
            </a:r>
          </a:p>
          <a:p>
            <a:endParaRPr lang="en-US" dirty="0"/>
          </a:p>
        </p:txBody>
      </p:sp>
    </p:spTree>
    <p:extLst>
      <p:ext uri="{BB962C8B-B14F-4D97-AF65-F5344CB8AC3E}">
        <p14:creationId xmlns:p14="http://schemas.microsoft.com/office/powerpoint/2010/main" val="704710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859" y="311158"/>
            <a:ext cx="7886700" cy="332628"/>
          </a:xfrm>
        </p:spPr>
        <p:txBody>
          <a:bodyPr/>
          <a:lstStyle/>
          <a:p>
            <a:r>
              <a:rPr lang="en-US" dirty="0" smtClean="0"/>
              <a:t>Approach </a:t>
            </a:r>
            <a:r>
              <a:rPr lang="en-US" dirty="0" smtClean="0"/>
              <a:t>to Wave 2	</a:t>
            </a:r>
            <a:endParaRPr lang="en-US" dirty="0"/>
          </a:p>
        </p:txBody>
      </p:sp>
      <p:sp>
        <p:nvSpPr>
          <p:cNvPr id="3" name="Content Placeholder 2"/>
          <p:cNvSpPr>
            <a:spLocks noGrp="1"/>
          </p:cNvSpPr>
          <p:nvPr>
            <p:ph sz="half" idx="1"/>
          </p:nvPr>
        </p:nvSpPr>
        <p:spPr>
          <a:xfrm>
            <a:off x="628650" y="908272"/>
            <a:ext cx="7886700" cy="1979046"/>
          </a:xfrm>
        </p:spPr>
        <p:txBody>
          <a:bodyPr numCol="2"/>
          <a:lstStyle/>
          <a:p>
            <a:r>
              <a:rPr lang="en-US" dirty="0" smtClean="0"/>
              <a:t>Study-wide change</a:t>
            </a:r>
          </a:p>
          <a:p>
            <a:pPr lvl="1"/>
            <a:r>
              <a:rPr lang="en-US" dirty="0" smtClean="0"/>
              <a:t>No password required for Dashboard</a:t>
            </a:r>
          </a:p>
          <a:p>
            <a:pPr lvl="1"/>
            <a:r>
              <a:rPr lang="en-US" dirty="0" smtClean="0"/>
              <a:t>“Phase 3” begins during Phase 1</a:t>
            </a:r>
          </a:p>
          <a:p>
            <a:endParaRPr lang="en-US" dirty="0" smtClean="0"/>
          </a:p>
          <a:p>
            <a:endParaRPr lang="en-US" dirty="0"/>
          </a:p>
          <a:p>
            <a:r>
              <a:rPr lang="en-US" dirty="0" smtClean="0"/>
              <a:t>MA </a:t>
            </a:r>
            <a:r>
              <a:rPr lang="en-US" dirty="0" smtClean="0"/>
              <a:t>specific change</a:t>
            </a:r>
          </a:p>
          <a:p>
            <a:pPr lvl="1"/>
            <a:r>
              <a:rPr lang="en-US" dirty="0" smtClean="0"/>
              <a:t>Systematic </a:t>
            </a:r>
            <a:r>
              <a:rPr lang="en-US" dirty="0" smtClean="0"/>
              <a:t>data engagements</a:t>
            </a:r>
          </a:p>
          <a:p>
            <a:pPr lvl="2"/>
            <a:r>
              <a:rPr lang="en-US" dirty="0" smtClean="0"/>
              <a:t>Data Walks in first months</a:t>
            </a:r>
          </a:p>
          <a:p>
            <a:pPr lvl="2"/>
            <a:r>
              <a:rPr lang="en-US" dirty="0" smtClean="0"/>
              <a:t>Primary </a:t>
            </a:r>
            <a:r>
              <a:rPr lang="en-US" dirty="0" smtClean="0"/>
              <a:t>data collection for triangulation (e.g. </a:t>
            </a:r>
            <a:r>
              <a:rPr lang="en-US" dirty="0" err="1" smtClean="0"/>
              <a:t>Photovoice</a:t>
            </a:r>
            <a:r>
              <a:rPr lang="en-US" dirty="0" smtClean="0"/>
              <a:t>)</a:t>
            </a:r>
          </a:p>
          <a:p>
            <a:pPr lvl="2"/>
            <a:r>
              <a:rPr lang="en-US" dirty="0"/>
              <a:t>Monthly coalition/subgroup data reviews</a:t>
            </a:r>
          </a:p>
          <a:p>
            <a:pPr marL="685800" lvl="2" indent="0">
              <a:buNone/>
            </a:pPr>
            <a:endParaRPr lang="en-US" dirty="0"/>
          </a:p>
        </p:txBody>
      </p:sp>
    </p:spTree>
    <p:extLst>
      <p:ext uri="{BB962C8B-B14F-4D97-AF65-F5344CB8AC3E}">
        <p14:creationId xmlns:p14="http://schemas.microsoft.com/office/powerpoint/2010/main" val="86290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Wave 2: </a:t>
            </a:r>
            <a:br>
              <a:rPr lang="en-US" dirty="0" smtClean="0"/>
            </a:br>
            <a:r>
              <a:rPr lang="en-US" dirty="0" smtClean="0"/>
              <a:t>Massachusetts Data Engagement Strategy</a:t>
            </a:r>
            <a:endParaRPr lang="en-US" dirty="0"/>
          </a:p>
        </p:txBody>
      </p:sp>
      <p:cxnSp>
        <p:nvCxnSpPr>
          <p:cNvPr id="4" name="Straight Arrow Connector 3"/>
          <p:cNvCxnSpPr/>
          <p:nvPr/>
        </p:nvCxnSpPr>
        <p:spPr>
          <a:xfrm>
            <a:off x="454569" y="2538279"/>
            <a:ext cx="724024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74798" y="2517761"/>
            <a:ext cx="730015" cy="584775"/>
          </a:xfrm>
          <a:prstGeom prst="rect">
            <a:avLst/>
          </a:prstGeom>
          <a:noFill/>
        </p:spPr>
        <p:txBody>
          <a:bodyPr wrap="square" rtlCol="0">
            <a:spAutoFit/>
          </a:bodyPr>
          <a:lstStyle/>
          <a:p>
            <a:r>
              <a:rPr lang="en-US" sz="1600" dirty="0"/>
              <a:t>July ‘22</a:t>
            </a:r>
            <a:endParaRPr lang="en-US" sz="1600" dirty="0"/>
          </a:p>
        </p:txBody>
      </p:sp>
      <p:sp>
        <p:nvSpPr>
          <p:cNvPr id="6" name="TextBox 5"/>
          <p:cNvSpPr txBox="1"/>
          <p:nvPr/>
        </p:nvSpPr>
        <p:spPr>
          <a:xfrm>
            <a:off x="4098226" y="2517761"/>
            <a:ext cx="820712" cy="584775"/>
          </a:xfrm>
          <a:prstGeom prst="rect">
            <a:avLst/>
          </a:prstGeom>
          <a:noFill/>
        </p:spPr>
        <p:txBody>
          <a:bodyPr wrap="square" rtlCol="0">
            <a:spAutoFit/>
          </a:bodyPr>
          <a:lstStyle/>
          <a:p>
            <a:r>
              <a:rPr lang="en-US" sz="1600" dirty="0"/>
              <a:t>Dec ‘22</a:t>
            </a:r>
            <a:endParaRPr lang="en-US" sz="1600" dirty="0"/>
          </a:p>
        </p:txBody>
      </p:sp>
      <p:sp>
        <p:nvSpPr>
          <p:cNvPr id="7" name="TextBox 6"/>
          <p:cNvSpPr txBox="1"/>
          <p:nvPr/>
        </p:nvSpPr>
        <p:spPr>
          <a:xfrm>
            <a:off x="6905346" y="2517760"/>
            <a:ext cx="820712" cy="584775"/>
          </a:xfrm>
          <a:prstGeom prst="rect">
            <a:avLst/>
          </a:prstGeom>
          <a:noFill/>
        </p:spPr>
        <p:txBody>
          <a:bodyPr wrap="square" rtlCol="0">
            <a:spAutoFit/>
          </a:bodyPr>
          <a:lstStyle/>
          <a:p>
            <a:r>
              <a:rPr lang="en-US" sz="1600" dirty="0"/>
              <a:t>Dec ‘23</a:t>
            </a:r>
            <a:endParaRPr lang="en-US" sz="1600" dirty="0"/>
          </a:p>
        </p:txBody>
      </p:sp>
      <p:sp>
        <p:nvSpPr>
          <p:cNvPr id="8" name="TextBox 7"/>
          <p:cNvSpPr txBox="1"/>
          <p:nvPr/>
        </p:nvSpPr>
        <p:spPr>
          <a:xfrm rot="16200000">
            <a:off x="1709988" y="3622992"/>
            <a:ext cx="1416072" cy="338554"/>
          </a:xfrm>
          <a:prstGeom prst="rect">
            <a:avLst/>
          </a:prstGeom>
          <a:noFill/>
        </p:spPr>
        <p:txBody>
          <a:bodyPr wrap="square" rtlCol="0">
            <a:spAutoFit/>
          </a:bodyPr>
          <a:lstStyle/>
          <a:p>
            <a:r>
              <a:rPr lang="en-US" sz="1600" b="1" dirty="0"/>
              <a:t>Wave 2 Start</a:t>
            </a:r>
            <a:endParaRPr lang="en-US" sz="1600" b="1" dirty="0"/>
          </a:p>
        </p:txBody>
      </p:sp>
      <p:sp>
        <p:nvSpPr>
          <p:cNvPr id="9" name="TextBox 8"/>
          <p:cNvSpPr txBox="1"/>
          <p:nvPr/>
        </p:nvSpPr>
        <p:spPr>
          <a:xfrm>
            <a:off x="2477942" y="2190209"/>
            <a:ext cx="1298523" cy="338554"/>
          </a:xfrm>
          <a:prstGeom prst="rect">
            <a:avLst/>
          </a:prstGeom>
          <a:noFill/>
        </p:spPr>
        <p:txBody>
          <a:bodyPr wrap="square" rtlCol="0">
            <a:spAutoFit/>
          </a:bodyPr>
          <a:lstStyle/>
          <a:p>
            <a:r>
              <a:rPr lang="en-US" sz="1600" dirty="0"/>
              <a:t>Data Walks</a:t>
            </a:r>
            <a:endParaRPr lang="en-US" sz="1600" dirty="0"/>
          </a:p>
        </p:txBody>
      </p:sp>
      <p:sp>
        <p:nvSpPr>
          <p:cNvPr id="10" name="TextBox 9"/>
          <p:cNvSpPr txBox="1"/>
          <p:nvPr/>
        </p:nvSpPr>
        <p:spPr>
          <a:xfrm>
            <a:off x="503074" y="2190209"/>
            <a:ext cx="2027423" cy="338554"/>
          </a:xfrm>
          <a:prstGeom prst="rect">
            <a:avLst/>
          </a:prstGeom>
          <a:noFill/>
        </p:spPr>
        <p:txBody>
          <a:bodyPr wrap="square" rtlCol="0">
            <a:spAutoFit/>
          </a:bodyPr>
          <a:lstStyle/>
          <a:p>
            <a:r>
              <a:rPr lang="en-US" sz="1600" dirty="0"/>
              <a:t>Build Data Tools</a:t>
            </a:r>
            <a:endParaRPr lang="en-US" sz="1600" dirty="0"/>
          </a:p>
        </p:txBody>
      </p:sp>
      <p:sp>
        <p:nvSpPr>
          <p:cNvPr id="11" name="TextBox 10"/>
          <p:cNvSpPr txBox="1"/>
          <p:nvPr/>
        </p:nvSpPr>
        <p:spPr>
          <a:xfrm>
            <a:off x="2461164" y="1815781"/>
            <a:ext cx="1315301" cy="338554"/>
          </a:xfrm>
          <a:prstGeom prst="rect">
            <a:avLst/>
          </a:prstGeom>
          <a:noFill/>
        </p:spPr>
        <p:txBody>
          <a:bodyPr wrap="square" rtlCol="0">
            <a:spAutoFit/>
          </a:bodyPr>
          <a:lstStyle/>
          <a:p>
            <a:r>
              <a:rPr lang="en-US" sz="1600" dirty="0" err="1"/>
              <a:t>Photovoice</a:t>
            </a:r>
            <a:endParaRPr lang="en-US" sz="1600" dirty="0"/>
          </a:p>
        </p:txBody>
      </p:sp>
      <p:cxnSp>
        <p:nvCxnSpPr>
          <p:cNvPr id="12" name="Straight Arrow Connector 11"/>
          <p:cNvCxnSpPr/>
          <p:nvPr/>
        </p:nvCxnSpPr>
        <p:spPr>
          <a:xfrm flipV="1">
            <a:off x="3638145" y="1994854"/>
            <a:ext cx="3826198" cy="27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32606" y="1587643"/>
            <a:ext cx="1954568" cy="338554"/>
          </a:xfrm>
          <a:prstGeom prst="rect">
            <a:avLst/>
          </a:prstGeom>
          <a:noFill/>
        </p:spPr>
        <p:txBody>
          <a:bodyPr wrap="square" rtlCol="0">
            <a:spAutoFit/>
          </a:bodyPr>
          <a:lstStyle/>
          <a:p>
            <a:r>
              <a:rPr lang="en-US" sz="1600" dirty="0"/>
              <a:t>Coalition Meetings</a:t>
            </a:r>
            <a:endParaRPr lang="en-US" sz="1600" dirty="0"/>
          </a:p>
        </p:txBody>
      </p:sp>
      <p:cxnSp>
        <p:nvCxnSpPr>
          <p:cNvPr id="14" name="Straight Arrow Connector 13"/>
          <p:cNvCxnSpPr/>
          <p:nvPr/>
        </p:nvCxnSpPr>
        <p:spPr>
          <a:xfrm flipV="1">
            <a:off x="4387174" y="1731170"/>
            <a:ext cx="3077169" cy="1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5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Walks</a:t>
            </a:r>
            <a:endParaRPr lang="en-US" dirty="0"/>
          </a:p>
        </p:txBody>
      </p:sp>
      <p:sp>
        <p:nvSpPr>
          <p:cNvPr id="33" name="Content Placeholder 2"/>
          <p:cNvSpPr>
            <a:spLocks noGrp="1"/>
          </p:cNvSpPr>
          <p:nvPr>
            <p:ph sz="half" idx="1"/>
          </p:nvPr>
        </p:nvSpPr>
        <p:spPr>
          <a:xfrm>
            <a:off x="5115559" y="2988685"/>
            <a:ext cx="3801032" cy="1680133"/>
          </a:xfrm>
          <a:ln>
            <a:noFill/>
          </a:ln>
        </p:spPr>
        <p:txBody>
          <a:bodyPr>
            <a:normAutofit fontScale="85000" lnSpcReduction="20000"/>
          </a:bodyPr>
          <a:lstStyle/>
          <a:p>
            <a:r>
              <a:rPr lang="en-US" dirty="0"/>
              <a:t>What </a:t>
            </a:r>
            <a:r>
              <a:rPr lang="en-US" dirty="0"/>
              <a:t>are key take </a:t>
            </a:r>
            <a:r>
              <a:rPr lang="en-US" dirty="0"/>
              <a:t>away from these data?</a:t>
            </a:r>
          </a:p>
          <a:p>
            <a:r>
              <a:rPr lang="en-US" dirty="0"/>
              <a:t>Is this consistent with your understanding locally? </a:t>
            </a:r>
          </a:p>
          <a:p>
            <a:r>
              <a:rPr lang="en-US" dirty="0"/>
              <a:t>What gaps/opportunities exist</a:t>
            </a:r>
            <a:r>
              <a:rPr lang="en-US" dirty="0"/>
              <a:t>?</a:t>
            </a:r>
          </a:p>
          <a:p>
            <a:r>
              <a:rPr lang="en-US" dirty="0">
                <a:solidFill>
                  <a:srgbClr val="000000"/>
                </a:solidFill>
              </a:rPr>
              <a:t>What additional information would be </a:t>
            </a:r>
            <a:r>
              <a:rPr lang="en-US" dirty="0">
                <a:solidFill>
                  <a:srgbClr val="000000"/>
                </a:solidFill>
              </a:rPr>
              <a:t>helpful?</a:t>
            </a:r>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18</a:t>
            </a:fld>
            <a:endParaRPr lang="en-US"/>
          </a:p>
        </p:txBody>
      </p:sp>
      <p:pic>
        <p:nvPicPr>
          <p:cNvPr id="21" name="Picture 20" descr="Chart, bar chart&#10;&#10;Description automatically generated">
            <a:extLst>
              <a:ext uri="{FF2B5EF4-FFF2-40B4-BE49-F238E27FC236}">
                <a16:creationId xmlns:a16="http://schemas.microsoft.com/office/drawing/2014/main" id="{D0758654-D488-4301-E7D5-2E41D46C6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939" y="1223672"/>
            <a:ext cx="1800391" cy="855140"/>
          </a:xfrm>
          <a:prstGeom prst="rect">
            <a:avLst/>
          </a:prstGeom>
          <a:ln>
            <a:solidFill>
              <a:schemeClr val="accent6"/>
            </a:solidFill>
          </a:ln>
        </p:spPr>
      </p:pic>
      <p:pic>
        <p:nvPicPr>
          <p:cNvPr id="22" name="Picture 21">
            <a:extLst>
              <a:ext uri="{FF2B5EF4-FFF2-40B4-BE49-F238E27FC236}">
                <a16:creationId xmlns:a16="http://schemas.microsoft.com/office/drawing/2014/main" id="{E38F851F-5BDA-882E-1131-98D05891F450}"/>
              </a:ext>
            </a:extLst>
          </p:cNvPr>
          <p:cNvPicPr>
            <a:picLocks noChangeAspect="1"/>
          </p:cNvPicPr>
          <p:nvPr/>
        </p:nvPicPr>
        <p:blipFill rotWithShape="1">
          <a:blip r:embed="rId3"/>
          <a:srcRect l="22328" t="32226" r="17497" b="13672"/>
          <a:stretch/>
        </p:blipFill>
        <p:spPr>
          <a:xfrm>
            <a:off x="6997426" y="1223672"/>
            <a:ext cx="1691756" cy="855140"/>
          </a:xfrm>
          <a:prstGeom prst="rect">
            <a:avLst/>
          </a:prstGeom>
          <a:ln>
            <a:solidFill>
              <a:schemeClr val="accent6"/>
            </a:solidFill>
          </a:ln>
        </p:spPr>
      </p:pic>
      <p:grpSp>
        <p:nvGrpSpPr>
          <p:cNvPr id="32" name="Group 31"/>
          <p:cNvGrpSpPr/>
          <p:nvPr/>
        </p:nvGrpSpPr>
        <p:grpSpPr>
          <a:xfrm>
            <a:off x="7245972" y="2256389"/>
            <a:ext cx="1194663" cy="628569"/>
            <a:chOff x="3236132" y="4893699"/>
            <a:chExt cx="1592884" cy="838092"/>
          </a:xfrm>
        </p:grpSpPr>
        <p:pic>
          <p:nvPicPr>
            <p:cNvPr id="6" name="Picture 5"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3630048" y="5050081"/>
              <a:ext cx="569993" cy="529310"/>
            </a:xfrm>
            <a:prstGeom prst="rect">
              <a:avLst/>
            </a:prstGeom>
            <a:noFill/>
            <a:ln>
              <a:noFill/>
            </a:ln>
            <a:extLst>
              <a:ext uri="{53640926-AAD7-44D8-BBD7-CCE9431645EC}">
                <a14:shadowObscured xmlns:a14="http://schemas.microsoft.com/office/drawing/2010/main"/>
              </a:ext>
            </a:extLst>
          </p:spPr>
        </p:pic>
        <p:pic>
          <p:nvPicPr>
            <p:cNvPr id="7" name="Picture 6"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3948625" y="5202481"/>
              <a:ext cx="569993" cy="529310"/>
            </a:xfrm>
            <a:prstGeom prst="rect">
              <a:avLst/>
            </a:prstGeom>
            <a:noFill/>
            <a:ln>
              <a:noFill/>
            </a:ln>
            <a:extLst>
              <a:ext uri="{53640926-AAD7-44D8-BBD7-CCE9431645EC}">
                <a14:shadowObscured xmlns:a14="http://schemas.microsoft.com/office/drawing/2010/main"/>
              </a:ext>
            </a:extLst>
          </p:spPr>
        </p:pic>
        <p:pic>
          <p:nvPicPr>
            <p:cNvPr id="8" name="Picture 7"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3236132" y="4893699"/>
              <a:ext cx="569993" cy="529310"/>
            </a:xfrm>
            <a:prstGeom prst="rect">
              <a:avLst/>
            </a:prstGeom>
            <a:noFill/>
            <a:ln>
              <a:noFill/>
            </a:ln>
            <a:extLst>
              <a:ext uri="{53640926-AAD7-44D8-BBD7-CCE9431645EC}">
                <a14:shadowObscured xmlns:a14="http://schemas.microsoft.com/office/drawing/2010/main"/>
              </a:ext>
            </a:extLst>
          </p:spPr>
        </p:pic>
        <p:pic>
          <p:nvPicPr>
            <p:cNvPr id="9" name="Picture 8"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4342541" y="4911780"/>
              <a:ext cx="486475" cy="537275"/>
            </a:xfrm>
            <a:prstGeom prst="rect">
              <a:avLst/>
            </a:prstGeom>
            <a:noFill/>
            <a:ln>
              <a:noFill/>
            </a:ln>
            <a:extLst>
              <a:ext uri="{53640926-AAD7-44D8-BBD7-CCE9431645EC}">
                <a14:shadowObscured xmlns:a14="http://schemas.microsoft.com/office/drawing/2010/main"/>
              </a:ext>
            </a:extLst>
          </p:spPr>
        </p:pic>
      </p:grpSp>
      <p:grpSp>
        <p:nvGrpSpPr>
          <p:cNvPr id="16" name="Group 15"/>
          <p:cNvGrpSpPr/>
          <p:nvPr/>
        </p:nvGrpSpPr>
        <p:grpSpPr>
          <a:xfrm>
            <a:off x="5401743" y="2256389"/>
            <a:ext cx="1272840" cy="628569"/>
            <a:chOff x="3670084" y="2878919"/>
            <a:chExt cx="1592884" cy="838092"/>
          </a:xfrm>
        </p:grpSpPr>
        <p:pic>
          <p:nvPicPr>
            <p:cNvPr id="17" name="Picture 16"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4064000" y="3035301"/>
              <a:ext cx="569993" cy="529310"/>
            </a:xfrm>
            <a:prstGeom prst="rect">
              <a:avLst/>
            </a:prstGeom>
            <a:noFill/>
            <a:ln>
              <a:noFill/>
            </a:ln>
            <a:extLst>
              <a:ext uri="{53640926-AAD7-44D8-BBD7-CCE9431645EC}">
                <a14:shadowObscured xmlns:a14="http://schemas.microsoft.com/office/drawing/2010/main"/>
              </a:ext>
            </a:extLst>
          </p:spPr>
        </p:pic>
        <p:pic>
          <p:nvPicPr>
            <p:cNvPr id="18" name="Picture 17"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4382577" y="3187701"/>
              <a:ext cx="569993" cy="529310"/>
            </a:xfrm>
            <a:prstGeom prst="rect">
              <a:avLst/>
            </a:prstGeom>
            <a:noFill/>
            <a:ln>
              <a:noFill/>
            </a:ln>
            <a:extLst>
              <a:ext uri="{53640926-AAD7-44D8-BBD7-CCE9431645EC}">
                <a14:shadowObscured xmlns:a14="http://schemas.microsoft.com/office/drawing/2010/main"/>
              </a:ext>
            </a:extLst>
          </p:spPr>
        </p:pic>
        <p:pic>
          <p:nvPicPr>
            <p:cNvPr id="19" name="Picture 18"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3670084" y="2878919"/>
              <a:ext cx="569993" cy="529310"/>
            </a:xfrm>
            <a:prstGeom prst="rect">
              <a:avLst/>
            </a:prstGeom>
            <a:noFill/>
            <a:ln>
              <a:noFill/>
            </a:ln>
            <a:extLst>
              <a:ext uri="{53640926-AAD7-44D8-BBD7-CCE9431645EC}">
                <a14:shadowObscured xmlns:a14="http://schemas.microsoft.com/office/drawing/2010/main"/>
              </a:ext>
            </a:extLst>
          </p:spPr>
        </p:pic>
        <p:pic>
          <p:nvPicPr>
            <p:cNvPr id="20" name="Picture 19" descr="C:\Users\JACARPEN\Downloads\noun-doctor-202556.png"/>
            <p:cNvPicPr/>
            <p:nvPr/>
          </p:nvPicPr>
          <p:blipFill rotWithShape="1">
            <a:blip r:embed="rId4" cstate="print">
              <a:extLst>
                <a:ext uri="{28A0092B-C50C-407E-A947-70E740481C1C}">
                  <a14:useLocalDpi xmlns:a14="http://schemas.microsoft.com/office/drawing/2010/main" val="0"/>
                </a:ext>
              </a:extLst>
            </a:blip>
            <a:srcRect b="22500"/>
            <a:stretch/>
          </p:blipFill>
          <p:spPr bwMode="auto">
            <a:xfrm>
              <a:off x="4776493" y="2897000"/>
              <a:ext cx="486475" cy="537275"/>
            </a:xfrm>
            <a:prstGeom prst="rect">
              <a:avLst/>
            </a:prstGeom>
            <a:noFill/>
            <a:ln>
              <a:noFill/>
            </a:ln>
            <a:extLst>
              <a:ext uri="{53640926-AAD7-44D8-BBD7-CCE9431645EC}">
                <a14:shadowObscured xmlns:a14="http://schemas.microsoft.com/office/drawing/2010/main"/>
              </a:ext>
            </a:extLst>
          </p:spPr>
        </p:pic>
      </p:grpSp>
      <p:sp>
        <p:nvSpPr>
          <p:cNvPr id="5" name="TextBox 4"/>
          <p:cNvSpPr txBox="1"/>
          <p:nvPr/>
        </p:nvSpPr>
        <p:spPr>
          <a:xfrm>
            <a:off x="379517" y="1716971"/>
            <a:ext cx="4387174" cy="1938992"/>
          </a:xfrm>
          <a:prstGeom prst="rect">
            <a:avLst/>
          </a:prstGeom>
          <a:noFill/>
        </p:spPr>
        <p:txBody>
          <a:bodyPr wrap="square" rtlCol="0">
            <a:spAutoFit/>
          </a:bodyPr>
          <a:lstStyle/>
          <a:p>
            <a:r>
              <a:rPr lang="en-US" dirty="0" smtClean="0"/>
              <a:t>Interactive method to interpret data in a group setting</a:t>
            </a:r>
          </a:p>
          <a:p>
            <a:pPr marL="342900" indent="-342900">
              <a:buFont typeface="Arial" panose="020B0604020202020204" pitchFamily="34" charset="0"/>
              <a:buChar char="•"/>
            </a:pPr>
            <a:r>
              <a:rPr lang="en-US" dirty="0" smtClean="0"/>
              <a:t>Share data</a:t>
            </a:r>
          </a:p>
          <a:p>
            <a:pPr marL="342900" indent="-342900">
              <a:buFont typeface="Arial" panose="020B0604020202020204" pitchFamily="34" charset="0"/>
              <a:buChar char="•"/>
            </a:pPr>
            <a:r>
              <a:rPr lang="en-US" dirty="0" smtClean="0"/>
              <a:t>Generate discussion </a:t>
            </a:r>
          </a:p>
          <a:p>
            <a:pPr marL="342900" indent="-342900">
              <a:buFont typeface="Arial" panose="020B0604020202020204" pitchFamily="34" charset="0"/>
              <a:buChar char="•"/>
            </a:pPr>
            <a:r>
              <a:rPr lang="en-US" dirty="0" smtClean="0"/>
              <a:t>Identify opportunities</a:t>
            </a:r>
            <a:endParaRPr lang="en-US" dirty="0"/>
          </a:p>
        </p:txBody>
      </p:sp>
    </p:spTree>
    <p:extLst>
      <p:ext uri="{BB962C8B-B14F-4D97-AF65-F5344CB8AC3E}">
        <p14:creationId xmlns:p14="http://schemas.microsoft.com/office/powerpoint/2010/main" val="2920898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Photovoice</a:t>
            </a:r>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19</a:t>
            </a:fld>
            <a:endParaRPr lang="en-US"/>
          </a:p>
        </p:txBody>
      </p:sp>
      <p:sp>
        <p:nvSpPr>
          <p:cNvPr id="5" name="Footer Placeholder 4"/>
          <p:cNvSpPr>
            <a:spLocks noGrp="1"/>
          </p:cNvSpPr>
          <p:nvPr>
            <p:ph type="ftr" sz="quarter" idx="4294967295"/>
          </p:nvPr>
        </p:nvSpPr>
        <p:spPr>
          <a:xfrm>
            <a:off x="4798219" y="4632723"/>
            <a:ext cx="4345781" cy="273844"/>
          </a:xfrm>
          <a:prstGeom prst="rect">
            <a:avLst/>
          </a:prstGeom>
        </p:spPr>
        <p:txBody>
          <a:bodyPr/>
          <a:lstStyle/>
          <a:p>
            <a:r>
              <a:rPr lang="en-US" smtClean="0"/>
              <a:t>PRESENTATION TITLE</a:t>
            </a:r>
            <a:endParaRPr lang="en-US"/>
          </a:p>
        </p:txBody>
      </p:sp>
      <p:sp>
        <p:nvSpPr>
          <p:cNvPr id="6" name="Content Placeholder 2"/>
          <p:cNvSpPr txBox="1">
            <a:spLocks/>
          </p:cNvSpPr>
          <p:nvPr/>
        </p:nvSpPr>
        <p:spPr>
          <a:xfrm>
            <a:off x="356188" y="1031307"/>
            <a:ext cx="3893840" cy="31642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70000"/>
              <a:buFont typeface="Courier New" panose="02070309020205020404" pitchFamily="49" charset="0"/>
              <a:buChar char="o"/>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100000"/>
              <a:buFont typeface="System Font Regular"/>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System Font Regular"/>
              <a:buChar char="&gt;"/>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smtClean="0"/>
              <a:t>Participatory Action Research method using photography and discussion with the goals to:</a:t>
            </a:r>
          </a:p>
          <a:p>
            <a:pPr marL="385763" indent="-385763">
              <a:buFont typeface="+mj-lt"/>
              <a:buAutoNum type="arabicPeriod"/>
            </a:pPr>
            <a:r>
              <a:rPr lang="en-US" sz="2100" dirty="0" smtClean="0"/>
              <a:t>Record community </a:t>
            </a:r>
            <a:r>
              <a:rPr lang="en-US" sz="2100" dirty="0"/>
              <a:t>strengths and </a:t>
            </a:r>
            <a:r>
              <a:rPr lang="en-US" sz="2100" dirty="0"/>
              <a:t>concerns</a:t>
            </a:r>
            <a:endParaRPr lang="en-US" sz="2100" dirty="0"/>
          </a:p>
          <a:p>
            <a:pPr marL="385763" indent="-385763">
              <a:buFont typeface="+mj-lt"/>
              <a:buAutoNum type="arabicPeriod"/>
            </a:pPr>
            <a:r>
              <a:rPr lang="en-US" sz="2100" dirty="0"/>
              <a:t>Promote critical </a:t>
            </a:r>
            <a:r>
              <a:rPr lang="en-US" sz="2100" dirty="0" smtClean="0"/>
              <a:t>dialogue about </a:t>
            </a:r>
            <a:r>
              <a:rPr lang="en-US" sz="2100" dirty="0"/>
              <a:t>important issues </a:t>
            </a:r>
            <a:endParaRPr lang="en-US" sz="2100" dirty="0"/>
          </a:p>
          <a:p>
            <a:pPr marL="385763" indent="-385763">
              <a:buFont typeface="+mj-lt"/>
              <a:buAutoNum type="arabicPeriod"/>
            </a:pPr>
            <a:r>
              <a:rPr lang="en-US" sz="2100" dirty="0"/>
              <a:t>Reach </a:t>
            </a:r>
            <a:r>
              <a:rPr lang="en-US" sz="2100" dirty="0"/>
              <a:t>policy </a:t>
            </a:r>
            <a:r>
              <a:rPr lang="en-US" sz="2100" dirty="0" smtClean="0"/>
              <a:t>makers</a:t>
            </a:r>
            <a:endParaRPr lang="en-US" sz="1800" dirty="0"/>
          </a:p>
          <a:p>
            <a:pPr lvl="1">
              <a:buFontTx/>
              <a:buNone/>
              <a:defRPr/>
            </a:pPr>
            <a:r>
              <a:rPr lang="en-US" sz="1050" i="1" dirty="0">
                <a:cs typeface="Arial" charset="0"/>
              </a:rPr>
              <a:t>Source:  Wang and Burris, 1997</a:t>
            </a:r>
            <a:endParaRPr lang="en-US" sz="1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19" y="1416772"/>
            <a:ext cx="3500832" cy="2518824"/>
          </a:xfrm>
          <a:prstGeom prst="rect">
            <a:avLst/>
          </a:prstGeom>
        </p:spPr>
      </p:pic>
    </p:spTree>
    <p:extLst>
      <p:ext uri="{BB962C8B-B14F-4D97-AF65-F5344CB8AC3E}">
        <p14:creationId xmlns:p14="http://schemas.microsoft.com/office/powerpoint/2010/main" val="611096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B7D2-324C-4736-A4D3-8B863A75C904}"/>
              </a:ext>
            </a:extLst>
          </p:cNvPr>
          <p:cNvSpPr>
            <a:spLocks noGrp="1"/>
          </p:cNvSpPr>
          <p:nvPr>
            <p:ph type="title"/>
          </p:nvPr>
        </p:nvSpPr>
        <p:spPr/>
        <p:txBody>
          <a:bodyPr/>
          <a:lstStyle/>
          <a:p>
            <a:r>
              <a:rPr lang="en-US"/>
              <a:t>Learning Objectives</a:t>
            </a:r>
            <a:endParaRPr lang="en-US" dirty="0"/>
          </a:p>
        </p:txBody>
      </p:sp>
      <p:sp>
        <p:nvSpPr>
          <p:cNvPr id="3" name="Content Placeholder 2">
            <a:extLst>
              <a:ext uri="{FF2B5EF4-FFF2-40B4-BE49-F238E27FC236}">
                <a16:creationId xmlns:a16="http://schemas.microsoft.com/office/drawing/2014/main" id="{0B8082D5-DA3E-4243-BBB8-B811169C8FD8}"/>
              </a:ext>
            </a:extLst>
          </p:cNvPr>
          <p:cNvSpPr>
            <a:spLocks noGrp="1"/>
          </p:cNvSpPr>
          <p:nvPr>
            <p:ph sz="quarter" idx="12"/>
          </p:nvPr>
        </p:nvSpPr>
        <p:spPr/>
        <p:txBody>
          <a:bodyPr/>
          <a:lstStyle/>
          <a:p>
            <a:r>
              <a:rPr lang="en-US" sz="2000" dirty="0"/>
              <a:t>After participating in this session the learner should be better able to:</a:t>
            </a:r>
          </a:p>
          <a:p>
            <a:pPr lvl="1"/>
            <a:r>
              <a:rPr lang="en-US" sz="1800" dirty="0" smtClean="0"/>
              <a:t>Understand a primary purpose for dashboards as part of the </a:t>
            </a:r>
            <a:r>
              <a:rPr lang="en-US" sz="1800" dirty="0" err="1" smtClean="0"/>
              <a:t>HEALing</a:t>
            </a:r>
            <a:r>
              <a:rPr lang="en-US" sz="1800" dirty="0" smtClean="0"/>
              <a:t> Communities Study</a:t>
            </a:r>
          </a:p>
          <a:p>
            <a:pPr lvl="1"/>
            <a:r>
              <a:rPr lang="en-US" sz="1800" dirty="0" smtClean="0"/>
              <a:t>Learn how we initially shared dashboards and engaged community members with their data.</a:t>
            </a:r>
          </a:p>
          <a:p>
            <a:pPr lvl="1"/>
            <a:r>
              <a:rPr lang="en-US" sz="1800" dirty="0" smtClean="0"/>
              <a:t>Learn community suggestions for improved engagement and our response</a:t>
            </a:r>
          </a:p>
          <a:p>
            <a:pPr lvl="1"/>
            <a:r>
              <a:rPr lang="en-US" sz="1800" dirty="0" smtClean="0"/>
              <a:t>Understand how Massachusetts used dashboards triangulated with other data to engage community members in data-driven decision-making</a:t>
            </a:r>
          </a:p>
          <a:p>
            <a:pPr lvl="1"/>
            <a:endParaRPr lang="en-US" dirty="0" smtClean="0"/>
          </a:p>
          <a:p>
            <a:pPr lvl="1"/>
            <a:endParaRPr lang="en-US" dirty="0" smtClean="0"/>
          </a:p>
          <a:p>
            <a:pPr lvl="1"/>
            <a:endParaRPr lang="en-US" dirty="0"/>
          </a:p>
        </p:txBody>
      </p:sp>
      <p:sp>
        <p:nvSpPr>
          <p:cNvPr id="4" name="Slide Number Placeholder 3">
            <a:extLst>
              <a:ext uri="{FF2B5EF4-FFF2-40B4-BE49-F238E27FC236}">
                <a16:creationId xmlns:a16="http://schemas.microsoft.com/office/drawing/2014/main" id="{AE70FF5F-FD02-4F5E-A959-A21CD5525F3A}"/>
              </a:ext>
            </a:extLst>
          </p:cNvPr>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a:extLst>
              <a:ext uri="{FF2B5EF4-FFF2-40B4-BE49-F238E27FC236}">
                <a16:creationId xmlns:a16="http://schemas.microsoft.com/office/drawing/2014/main" id="{3DDE21D3-342C-46E7-81C2-45C6944D83E2}"/>
              </a:ext>
            </a:extLst>
          </p:cNvPr>
          <p:cNvSpPr>
            <a:spLocks noGrp="1"/>
          </p:cNvSpPr>
          <p:nvPr>
            <p:ph type="ftr" sz="quarter" idx="3"/>
          </p:nvPr>
        </p:nvSpPr>
        <p:spPr/>
        <p:txBody>
          <a:bodyPr/>
          <a:lstStyle/>
          <a:p>
            <a:r>
              <a:rPr lang="en-US"/>
              <a:t>AMIA 2024 Informatics Summit  |   amia.org</a:t>
            </a:r>
            <a:endParaRPr lang="en-US" dirty="0"/>
          </a:p>
        </p:txBody>
      </p:sp>
    </p:spTree>
    <p:extLst>
      <p:ext uri="{BB962C8B-B14F-4D97-AF65-F5344CB8AC3E}">
        <p14:creationId xmlns:p14="http://schemas.microsoft.com/office/powerpoint/2010/main" val="3127157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1923" y="1228877"/>
            <a:ext cx="4040626" cy="3463392"/>
          </a:xfrm>
          <a:prstGeom prst="rect">
            <a:avLst/>
          </a:prstGeom>
        </p:spPr>
      </p:pic>
      <p:sp>
        <p:nvSpPr>
          <p:cNvPr id="8" name="Title 7"/>
          <p:cNvSpPr>
            <a:spLocks noGrp="1"/>
          </p:cNvSpPr>
          <p:nvPr>
            <p:ph type="title"/>
          </p:nvPr>
        </p:nvSpPr>
        <p:spPr/>
        <p:txBody>
          <a:bodyPr/>
          <a:lstStyle/>
          <a:p>
            <a:r>
              <a:rPr lang="en-US" dirty="0" smtClean="0"/>
              <a:t>North Adams Data </a:t>
            </a:r>
            <a:r>
              <a:rPr lang="en-US" dirty="0" smtClean="0"/>
              <a:t>Walk Station</a:t>
            </a:r>
            <a:endParaRPr lang="en-US" dirty="0"/>
          </a:p>
        </p:txBody>
      </p:sp>
      <p:sp>
        <p:nvSpPr>
          <p:cNvPr id="10" name="Content Placeholder 9"/>
          <p:cNvSpPr>
            <a:spLocks noGrp="1"/>
          </p:cNvSpPr>
          <p:nvPr>
            <p:ph sz="half" idx="1"/>
          </p:nvPr>
        </p:nvSpPr>
        <p:spPr>
          <a:xfrm>
            <a:off x="152845" y="4391734"/>
            <a:ext cx="4717457" cy="335396"/>
          </a:xfrm>
        </p:spPr>
        <p:txBody>
          <a:bodyPr>
            <a:noAutofit/>
          </a:bodyPr>
          <a:lstStyle/>
          <a:p>
            <a:r>
              <a:rPr lang="en-US" dirty="0" smtClean="0"/>
              <a:t>Shared at coalition data </a:t>
            </a:r>
            <a:r>
              <a:rPr lang="en-US" dirty="0"/>
              <a:t>walk, August </a:t>
            </a:r>
            <a:r>
              <a:rPr lang="en-US" dirty="0" smtClean="0"/>
              <a:t>2022 </a:t>
            </a:r>
            <a:endParaRPr lang="en-US" sz="2700" dirty="0"/>
          </a:p>
        </p:txBody>
      </p:sp>
      <p:sp>
        <p:nvSpPr>
          <p:cNvPr id="2" name="Footer Placeholder 1"/>
          <p:cNvSpPr>
            <a:spLocks noGrp="1"/>
          </p:cNvSpPr>
          <p:nvPr>
            <p:ph type="ftr" sz="quarter" idx="4294967295"/>
          </p:nvPr>
        </p:nvSpPr>
        <p:spPr>
          <a:xfrm>
            <a:off x="4741069" y="4788364"/>
            <a:ext cx="3259931" cy="273844"/>
          </a:xfrm>
          <a:prstGeom prst="rect">
            <a:avLst/>
          </a:prstGeom>
        </p:spPr>
        <p:txBody>
          <a:bodyPr/>
          <a:lstStyle/>
          <a:p>
            <a:r>
              <a:rPr lang="en-US" dirty="0" err="1" smtClean="0"/>
              <a:t>HEALing</a:t>
            </a:r>
            <a:r>
              <a:rPr lang="en-US" dirty="0" smtClean="0"/>
              <a:t> Communities Study</a:t>
            </a:r>
            <a:endParaRPr lang="en-US" dirty="0"/>
          </a:p>
        </p:txBody>
      </p:sp>
      <p:sp>
        <p:nvSpPr>
          <p:cNvPr id="3" name="Slide Number Placeholder 2"/>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20</a:t>
            </a:fld>
            <a:endParaRPr lang="en-US"/>
          </a:p>
        </p:txBody>
      </p:sp>
      <p:pic>
        <p:nvPicPr>
          <p:cNvPr id="4" name="Picture 3"/>
          <p:cNvPicPr>
            <a:picLocks noChangeAspect="1"/>
          </p:cNvPicPr>
          <p:nvPr/>
        </p:nvPicPr>
        <p:blipFill rotWithShape="1">
          <a:blip r:embed="rId3"/>
          <a:srcRect l="21339" t="31647" r="18858" b="3305"/>
          <a:stretch/>
        </p:blipFill>
        <p:spPr>
          <a:xfrm>
            <a:off x="152845" y="1438655"/>
            <a:ext cx="4644739" cy="284047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54272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Coalition Discussion</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Overdoses </a:t>
            </a:r>
            <a:r>
              <a:rPr lang="en-US" dirty="0"/>
              <a:t>appeared to be clustered </a:t>
            </a:r>
            <a:r>
              <a:rPr lang="en-US" dirty="0"/>
              <a:t>at affordable housing </a:t>
            </a:r>
            <a:r>
              <a:rPr lang="en-US" dirty="0"/>
              <a:t>complexes &amp; apartment </a:t>
            </a:r>
            <a:r>
              <a:rPr lang="en-US" dirty="0"/>
              <a:t>buildings</a:t>
            </a:r>
          </a:p>
          <a:p>
            <a:r>
              <a:rPr lang="en-US" dirty="0"/>
              <a:t>First responders confirmed frequently responding to overdoses in these locations</a:t>
            </a:r>
            <a:endParaRPr lang="en-US" dirty="0"/>
          </a:p>
          <a:p>
            <a:r>
              <a:rPr lang="en-US" dirty="0"/>
              <a:t>Coalition </a:t>
            </a:r>
            <a:r>
              <a:rPr lang="en-US" dirty="0" smtClean="0"/>
              <a:t>surprised </a:t>
            </a:r>
            <a:r>
              <a:rPr lang="en-US" dirty="0"/>
              <a:t>to learn that 100% of overdoses occurred at </a:t>
            </a:r>
            <a:r>
              <a:rPr lang="en-US" dirty="0" smtClean="0"/>
              <a:t>a </a:t>
            </a:r>
            <a:r>
              <a:rPr lang="en-US" dirty="0"/>
              <a:t>residence</a:t>
            </a:r>
          </a:p>
          <a:p>
            <a:r>
              <a:rPr lang="en-US" dirty="0"/>
              <a:t>As a result:</a:t>
            </a:r>
          </a:p>
          <a:p>
            <a:pPr lvl="1"/>
            <a:r>
              <a:rPr lang="en-US" sz="1500" dirty="0"/>
              <a:t>Coalition members identified the importance of partnering with local housing associations to provide education and resources around overdose prevention</a:t>
            </a:r>
          </a:p>
          <a:p>
            <a:pPr lvl="1"/>
            <a:r>
              <a:rPr lang="en-US" sz="1500" dirty="0"/>
              <a:t>Naloxone needed to be accessible in these building where overdoses were occurring </a:t>
            </a:r>
          </a:p>
        </p:txBody>
      </p:sp>
      <p:sp>
        <p:nvSpPr>
          <p:cNvPr id="4" name="Footer Placeholder 3"/>
          <p:cNvSpPr>
            <a:spLocks noGrp="1"/>
          </p:cNvSpPr>
          <p:nvPr>
            <p:ph type="ftr" sz="quarter" idx="4294967295"/>
          </p:nvPr>
        </p:nvSpPr>
        <p:spPr>
          <a:xfrm>
            <a:off x="4741069" y="4632723"/>
            <a:ext cx="3259931" cy="273844"/>
          </a:xfrm>
          <a:prstGeom prst="rect">
            <a:avLst/>
          </a:prstGeom>
        </p:spPr>
        <p:txBody>
          <a:bodyPr/>
          <a:lstStyle/>
          <a:p>
            <a:r>
              <a:rPr lang="en-US" smtClean="0"/>
              <a:t>HEALing Communities Study</a:t>
            </a:r>
            <a:endParaRPr lang="en-US"/>
          </a:p>
        </p:txBody>
      </p:sp>
      <p:sp>
        <p:nvSpPr>
          <p:cNvPr id="5" name="Slide Number Placeholder 4"/>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21</a:t>
            </a:fld>
            <a:endParaRPr lang="en-US"/>
          </a:p>
        </p:txBody>
      </p:sp>
    </p:spTree>
    <p:extLst>
      <p:ext uri="{BB962C8B-B14F-4D97-AF65-F5344CB8AC3E}">
        <p14:creationId xmlns:p14="http://schemas.microsoft.com/office/powerpoint/2010/main" val="425393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Coalition Action: Naloxone </a:t>
            </a:r>
            <a:r>
              <a:rPr lang="en-US" dirty="0" smtClean="0"/>
              <a:t>Box Strategy</a:t>
            </a:r>
            <a:endParaRPr lang="en-US" dirty="0"/>
          </a:p>
        </p:txBody>
      </p:sp>
      <p:sp>
        <p:nvSpPr>
          <p:cNvPr id="3" name="Content Placeholder 2"/>
          <p:cNvSpPr>
            <a:spLocks noGrp="1"/>
          </p:cNvSpPr>
          <p:nvPr>
            <p:ph sz="half" idx="1"/>
          </p:nvPr>
        </p:nvSpPr>
        <p:spPr/>
        <p:txBody>
          <a:bodyPr>
            <a:normAutofit/>
          </a:bodyPr>
          <a:lstStyle/>
          <a:p>
            <a:r>
              <a:rPr lang="en-US" dirty="0" smtClean="0"/>
              <a:t>Coalition approved naloxone </a:t>
            </a:r>
            <a:r>
              <a:rPr lang="en-US" dirty="0"/>
              <a:t>boxes as an OEND strategy </a:t>
            </a:r>
            <a:r>
              <a:rPr lang="en-US" dirty="0" smtClean="0"/>
              <a:t>in </a:t>
            </a:r>
            <a:r>
              <a:rPr lang="en-US" dirty="0"/>
              <a:t>December 2022</a:t>
            </a:r>
          </a:p>
          <a:p>
            <a:pPr marL="285750" indent="-285750">
              <a:buFont typeface="Arial" panose="020B0604020202020204" pitchFamily="34" charset="0"/>
              <a:buChar char="•"/>
            </a:pPr>
            <a:r>
              <a:rPr lang="en-US" dirty="0"/>
              <a:t>Affordable housing complexes were prioritized </a:t>
            </a:r>
            <a:endParaRPr lang="en-US" dirty="0" smtClean="0"/>
          </a:p>
          <a:p>
            <a:pPr marL="285750" indent="-285750">
              <a:buFont typeface="Arial" panose="020B0604020202020204" pitchFamily="34" charset="0"/>
              <a:buChar char="•"/>
            </a:pPr>
            <a:r>
              <a:rPr lang="en-US" dirty="0" smtClean="0"/>
              <a:t>North </a:t>
            </a:r>
            <a:r>
              <a:rPr lang="en-US" dirty="0"/>
              <a:t>Adams Housing Authority </a:t>
            </a:r>
            <a:r>
              <a:rPr lang="en-US" dirty="0" smtClean="0"/>
              <a:t>approached for installation in </a:t>
            </a:r>
            <a:r>
              <a:rPr lang="en-US" dirty="0"/>
              <a:t>their buildings</a:t>
            </a:r>
          </a:p>
          <a:p>
            <a:pPr marL="285750" indent="-285750">
              <a:buFont typeface="Arial" panose="020B0604020202020204" pitchFamily="34" charset="0"/>
              <a:buChar char="•"/>
            </a:pPr>
            <a:r>
              <a:rPr lang="en-US" dirty="0" smtClean="0"/>
              <a:t>Naloxone boxes installed in 5+ locations</a:t>
            </a:r>
          </a:p>
          <a:p>
            <a:endParaRPr lang="en-US" dirty="0"/>
          </a:p>
        </p:txBody>
      </p:sp>
      <p:sp>
        <p:nvSpPr>
          <p:cNvPr id="4" name="Footer Placeholder 3"/>
          <p:cNvSpPr>
            <a:spLocks noGrp="1"/>
          </p:cNvSpPr>
          <p:nvPr>
            <p:ph type="ftr" sz="quarter" idx="4294967295"/>
          </p:nvPr>
        </p:nvSpPr>
        <p:spPr>
          <a:xfrm>
            <a:off x="4741069" y="4632723"/>
            <a:ext cx="3259931" cy="273844"/>
          </a:xfrm>
          <a:prstGeom prst="rect">
            <a:avLst/>
          </a:prstGeom>
        </p:spPr>
        <p:txBody>
          <a:bodyPr/>
          <a:lstStyle/>
          <a:p>
            <a:r>
              <a:rPr lang="en-US" smtClean="0"/>
              <a:t>HEALing Communities Study</a:t>
            </a:r>
            <a:endParaRPr lang="en-US"/>
          </a:p>
        </p:txBody>
      </p:sp>
      <p:sp>
        <p:nvSpPr>
          <p:cNvPr id="5" name="Slide Number Placeholder 4"/>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22</a:t>
            </a:fld>
            <a:endParaRPr lang="en-US"/>
          </a:p>
        </p:txBody>
      </p:sp>
    </p:spTree>
    <p:extLst>
      <p:ext uri="{BB962C8B-B14F-4D97-AF65-F5344CB8AC3E}">
        <p14:creationId xmlns:p14="http://schemas.microsoft.com/office/powerpoint/2010/main" val="268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Data Walk Station</a:t>
            </a:r>
            <a:endParaRPr lang="en-US" dirty="0"/>
          </a:p>
        </p:txBody>
      </p:sp>
      <p:pic>
        <p:nvPicPr>
          <p:cNvPr id="4" name="Content Placeholder 3"/>
          <p:cNvPicPr>
            <a:picLocks noGrp="1" noChangeAspect="1"/>
          </p:cNvPicPr>
          <p:nvPr>
            <p:ph sz="half" idx="1"/>
          </p:nvPr>
        </p:nvPicPr>
        <p:blipFill rotWithShape="1">
          <a:blip r:embed="rId2"/>
          <a:srcRect l="21082" t="31865" r="19476" b="12029"/>
          <a:stretch/>
        </p:blipFill>
        <p:spPr>
          <a:xfrm>
            <a:off x="4503906" y="90479"/>
            <a:ext cx="4503907" cy="2390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srcRect l="21363" t="32057" r="19346" b="9813"/>
          <a:stretch/>
        </p:blipFill>
        <p:spPr>
          <a:xfrm>
            <a:off x="4503905" y="2480552"/>
            <a:ext cx="4503907" cy="2482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33988" y="1015386"/>
            <a:ext cx="3501958" cy="2308324"/>
          </a:xfrm>
          <a:prstGeom prst="rect">
            <a:avLst/>
          </a:prstGeom>
          <a:noFill/>
        </p:spPr>
        <p:txBody>
          <a:bodyPr wrap="square" rtlCol="0">
            <a:spAutoFit/>
          </a:bodyPr>
          <a:lstStyle/>
          <a:p>
            <a:pPr marL="342900" indent="-342900">
              <a:buFont typeface="Arial" panose="020B0604020202020204" pitchFamily="34" charset="0"/>
              <a:buChar char="•"/>
            </a:pPr>
            <a:r>
              <a:rPr lang="en-US" dirty="0" smtClean="0"/>
              <a:t>TOP: Medication for Opioid use disorder stable over 2 years</a:t>
            </a:r>
          </a:p>
          <a:p>
            <a:endParaRPr lang="en-US" dirty="0" smtClean="0"/>
          </a:p>
          <a:p>
            <a:pPr marL="342900" indent="-342900">
              <a:buFont typeface="Arial" panose="020B0604020202020204" pitchFamily="34" charset="0"/>
              <a:buChar char="•"/>
            </a:pPr>
            <a:r>
              <a:rPr lang="en-US" dirty="0" smtClean="0"/>
              <a:t>BOTTOM: </a:t>
            </a:r>
            <a:r>
              <a:rPr lang="en-US" dirty="0" err="1" smtClean="0"/>
              <a:t>Bupe</a:t>
            </a:r>
            <a:r>
              <a:rPr lang="en-US" dirty="0" smtClean="0"/>
              <a:t> med has been declining</a:t>
            </a:r>
            <a:endParaRPr lang="en-US" dirty="0"/>
          </a:p>
        </p:txBody>
      </p:sp>
    </p:spTree>
    <p:extLst>
      <p:ext uri="{BB962C8B-B14F-4D97-AF65-F5344CB8AC3E}">
        <p14:creationId xmlns:p14="http://schemas.microsoft.com/office/powerpoint/2010/main" val="296787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86050" y="324866"/>
            <a:ext cx="6702029" cy="559222"/>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1181" dirty="0" smtClean="0"/>
              <a:t>Take-away</a:t>
            </a:r>
            <a:r>
              <a:rPr lang="en-US" sz="1181" dirty="0"/>
              <a:t>: </a:t>
            </a:r>
            <a:r>
              <a:rPr lang="en-US" sz="1181" b="0" dirty="0"/>
              <a:t>Lack of transportation severely limits recreation, recovery, and economic opportunities for residents without a car</a:t>
            </a:r>
          </a:p>
        </p:txBody>
      </p:sp>
      <p:pic>
        <p:nvPicPr>
          <p:cNvPr id="3" name="Picture 2" descr="A picture containing car, outdoor, ground, parked&#10;&#10;Description automatically generated">
            <a:extLst>
              <a:ext uri="{FF2B5EF4-FFF2-40B4-BE49-F238E27FC236}">
                <a16:creationId xmlns:a16="http://schemas.microsoft.com/office/drawing/2014/main" id="{DC487C2C-9509-6D1B-485F-33191DCDA62F}"/>
              </a:ext>
            </a:extLst>
          </p:cNvPr>
          <p:cNvPicPr>
            <a:picLocks noChangeAspect="1"/>
          </p:cNvPicPr>
          <p:nvPr/>
        </p:nvPicPr>
        <p:blipFill>
          <a:blip r:embed="rId3"/>
          <a:stretch>
            <a:fillRect/>
          </a:stretch>
        </p:blipFill>
        <p:spPr>
          <a:xfrm>
            <a:off x="386050" y="1146345"/>
            <a:ext cx="4070984" cy="3053238"/>
          </a:xfrm>
          <a:prstGeom prst="rect">
            <a:avLst/>
          </a:prstGeom>
        </p:spPr>
      </p:pic>
      <p:sp>
        <p:nvSpPr>
          <p:cNvPr id="4" name="TextBox 3">
            <a:extLst>
              <a:ext uri="{FF2B5EF4-FFF2-40B4-BE49-F238E27FC236}">
                <a16:creationId xmlns:a16="http://schemas.microsoft.com/office/drawing/2014/main" id="{230DABB6-57FE-1BE9-C7C3-D87F01129923}"/>
              </a:ext>
            </a:extLst>
          </p:cNvPr>
          <p:cNvSpPr txBox="1"/>
          <p:nvPr/>
        </p:nvSpPr>
        <p:spPr>
          <a:xfrm>
            <a:off x="4957715" y="1380302"/>
            <a:ext cx="2882779" cy="2585323"/>
          </a:xfrm>
          <a:prstGeom prst="rect">
            <a:avLst/>
          </a:prstGeom>
          <a:noFill/>
        </p:spPr>
        <p:txBody>
          <a:bodyPr wrap="square" rtlCol="0">
            <a:spAutoFit/>
          </a:bodyPr>
          <a:lstStyle/>
          <a:p>
            <a:r>
              <a:rPr lang="en-US" sz="1800" b="1" dirty="0">
                <a:solidFill>
                  <a:schemeClr val="tx2"/>
                </a:solidFill>
              </a:rPr>
              <a:t>“I’ve had this jeep, but have needed to fix it.  But without a way to get to a job, I can’t make the money I need to fix it and it keeps me in this cycle of never being able to get my feet under me.”</a:t>
            </a:r>
          </a:p>
        </p:txBody>
      </p:sp>
      <p:sp>
        <p:nvSpPr>
          <p:cNvPr id="7" name="Title 6"/>
          <p:cNvSpPr>
            <a:spLocks noGrp="1"/>
          </p:cNvSpPr>
          <p:nvPr>
            <p:ph type="title"/>
          </p:nvPr>
        </p:nvSpPr>
        <p:spPr>
          <a:xfrm>
            <a:off x="386050" y="132025"/>
            <a:ext cx="8295363" cy="489806"/>
          </a:xfrm>
        </p:spPr>
        <p:txBody>
          <a:bodyPr>
            <a:noAutofit/>
          </a:bodyPr>
          <a:lstStyle/>
          <a:p>
            <a:r>
              <a:rPr lang="en-US" sz="1800" dirty="0" smtClean="0"/>
              <a:t>PHOTOVOICE with </a:t>
            </a:r>
            <a:r>
              <a:rPr lang="en-US" sz="1800" dirty="0"/>
              <a:t>People with Lived Experience with Opioids</a:t>
            </a:r>
            <a:br>
              <a:rPr lang="en-US" sz="1800" dirty="0"/>
            </a:br>
            <a:endParaRPr lang="en-US" sz="1800" dirty="0"/>
          </a:p>
        </p:txBody>
      </p:sp>
    </p:spTree>
    <p:extLst>
      <p:ext uri="{BB962C8B-B14F-4D97-AF65-F5344CB8AC3E}">
        <p14:creationId xmlns:p14="http://schemas.microsoft.com/office/powerpoint/2010/main" val="2085647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Coalition Discussion</a:t>
            </a:r>
            <a:endParaRPr lang="en-US" dirty="0"/>
          </a:p>
        </p:txBody>
      </p:sp>
      <p:sp>
        <p:nvSpPr>
          <p:cNvPr id="3" name="Content Placeholder 2"/>
          <p:cNvSpPr>
            <a:spLocks noGrp="1"/>
          </p:cNvSpPr>
          <p:nvPr>
            <p:ph sz="half" idx="1"/>
          </p:nvPr>
        </p:nvSpPr>
        <p:spPr/>
        <p:txBody>
          <a:bodyPr/>
          <a:lstStyle/>
          <a:p>
            <a:pPr marL="285750" indent="-285750">
              <a:buFont typeface="Arial" panose="020B0604020202020204" pitchFamily="34" charset="0"/>
              <a:buChar char="•"/>
            </a:pPr>
            <a:r>
              <a:rPr lang="en-US" dirty="0" smtClean="0"/>
              <a:t>Over forty minutes to nearest Opioid Treatment Program</a:t>
            </a:r>
          </a:p>
          <a:p>
            <a:pPr marL="285750" indent="-285750">
              <a:buFont typeface="Arial" panose="020B0604020202020204" pitchFamily="34" charset="0"/>
              <a:buChar char="•"/>
            </a:pPr>
            <a:r>
              <a:rPr lang="en-US" dirty="0" smtClean="0"/>
              <a:t>Public transportation very infrequent</a:t>
            </a:r>
          </a:p>
          <a:p>
            <a:pPr marL="285750" indent="-285750">
              <a:buFont typeface="Arial" panose="020B0604020202020204" pitchFamily="34" charset="0"/>
              <a:buChar char="•"/>
            </a:pPr>
            <a:r>
              <a:rPr lang="en-US" dirty="0" smtClean="0"/>
              <a:t>Cost of available transport a barrier</a:t>
            </a:r>
          </a:p>
          <a:p>
            <a:pPr marL="285750" indent="-285750">
              <a:buFont typeface="Arial" panose="020B0604020202020204" pitchFamily="34" charset="0"/>
              <a:buChar char="•"/>
            </a:pPr>
            <a:r>
              <a:rPr lang="en-US" dirty="0" smtClean="0"/>
              <a:t>Recent closure of hospital in community displaces patients</a:t>
            </a:r>
            <a:endParaRPr lang="en-US" dirty="0"/>
          </a:p>
        </p:txBody>
      </p:sp>
    </p:spTree>
    <p:extLst>
      <p:ext uri="{BB962C8B-B14F-4D97-AF65-F5344CB8AC3E}">
        <p14:creationId xmlns:p14="http://schemas.microsoft.com/office/powerpoint/2010/main" val="333953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100" dirty="0" smtClean="0"/>
              <a:t>Coalition Action: Low </a:t>
            </a:r>
            <a:r>
              <a:rPr lang="en-US" sz="2100" dirty="0"/>
              <a:t>barrier peer transportation service and </a:t>
            </a:r>
            <a:r>
              <a:rPr lang="en-US" sz="2100" dirty="0"/>
              <a:t>MOUD linkage via </a:t>
            </a:r>
            <a:r>
              <a:rPr lang="en-US" sz="2100" dirty="0" smtClean="0"/>
              <a:t>Recovery Center of Hope</a:t>
            </a:r>
            <a:endParaRPr lang="en-US" sz="2100" dirty="0"/>
          </a:p>
        </p:txBody>
      </p:sp>
      <p:sp>
        <p:nvSpPr>
          <p:cNvPr id="8" name="Content Placeholder 7"/>
          <p:cNvSpPr>
            <a:spLocks noGrp="1"/>
          </p:cNvSpPr>
          <p:nvPr>
            <p:ph sz="half" idx="1"/>
          </p:nvPr>
        </p:nvSpPr>
        <p:spPr>
          <a:xfrm>
            <a:off x="628650" y="1369219"/>
            <a:ext cx="3398601" cy="2897810"/>
          </a:xfrm>
        </p:spPr>
        <p:txBody>
          <a:bodyPr>
            <a:normAutofit fontScale="92500" lnSpcReduction="20000"/>
          </a:bodyPr>
          <a:lstStyle/>
          <a:p>
            <a:r>
              <a:rPr lang="en-US" b="1" dirty="0" smtClean="0"/>
              <a:t>Staffing</a:t>
            </a:r>
            <a:r>
              <a:rPr lang="en-US" b="1" dirty="0"/>
              <a:t>:</a:t>
            </a:r>
            <a:endParaRPr lang="en-US" b="1" dirty="0"/>
          </a:p>
          <a:p>
            <a:r>
              <a:rPr lang="en-US" dirty="0"/>
              <a:t>RECOVERY COACHES </a:t>
            </a:r>
            <a:r>
              <a:rPr lang="en-US" dirty="0"/>
              <a:t>–Two </a:t>
            </a:r>
            <a:r>
              <a:rPr lang="en-US" dirty="0"/>
              <a:t>full time </a:t>
            </a:r>
            <a:r>
              <a:rPr lang="en-US" dirty="0"/>
              <a:t>coaches </a:t>
            </a:r>
            <a:r>
              <a:rPr lang="en-US" dirty="0" smtClean="0"/>
              <a:t>responsible </a:t>
            </a:r>
            <a:r>
              <a:rPr lang="en-US" dirty="0"/>
              <a:t>for driving the van </a:t>
            </a:r>
            <a:r>
              <a:rPr lang="en-US" dirty="0"/>
              <a:t>and recovery </a:t>
            </a:r>
            <a:r>
              <a:rPr lang="en-US" dirty="0"/>
              <a:t>coaching responsibilities</a:t>
            </a:r>
            <a:r>
              <a:rPr lang="en-US" dirty="0"/>
              <a:t>.</a:t>
            </a:r>
          </a:p>
          <a:p>
            <a:r>
              <a:rPr lang="en-US" b="1" dirty="0"/>
              <a:t>Activities:</a:t>
            </a:r>
            <a:endParaRPr lang="en-US" b="1" dirty="0"/>
          </a:p>
          <a:p>
            <a:r>
              <a:rPr lang="en-US" dirty="0"/>
              <a:t>Recovery </a:t>
            </a:r>
            <a:r>
              <a:rPr lang="en-US" dirty="0"/>
              <a:t>rides to MOUD </a:t>
            </a:r>
            <a:r>
              <a:rPr lang="en-US" dirty="0" smtClean="0"/>
              <a:t>appointments </a:t>
            </a:r>
            <a:r>
              <a:rPr lang="en-US" dirty="0"/>
              <a:t>and other basic needs that support </a:t>
            </a:r>
            <a:r>
              <a:rPr lang="en-US" dirty="0" smtClean="0"/>
              <a:t>recovery.</a:t>
            </a:r>
            <a:endParaRPr lang="en-US" dirty="0"/>
          </a:p>
          <a:p>
            <a:r>
              <a:rPr lang="en-US" dirty="0"/>
              <a:t>Recovery </a:t>
            </a:r>
            <a:r>
              <a:rPr lang="en-US" dirty="0"/>
              <a:t>coach support during transportation service use</a:t>
            </a:r>
            <a:r>
              <a:rPr lang="en-US" dirty="0" smtClean="0"/>
              <a:t>.</a:t>
            </a:r>
            <a:endParaRPr lang="en-US" dirty="0"/>
          </a:p>
          <a:p>
            <a:endParaRPr lang="en-US" dirty="0"/>
          </a:p>
        </p:txBody>
      </p:sp>
      <p:sp>
        <p:nvSpPr>
          <p:cNvPr id="3" name="Footer Placeholder 2"/>
          <p:cNvSpPr>
            <a:spLocks noGrp="1"/>
          </p:cNvSpPr>
          <p:nvPr>
            <p:ph type="ftr" sz="quarter" idx="4294967295"/>
          </p:nvPr>
        </p:nvSpPr>
        <p:spPr>
          <a:xfrm>
            <a:off x="4741069" y="4769644"/>
            <a:ext cx="3259931" cy="273844"/>
          </a:xfrm>
          <a:prstGeom prst="rect">
            <a:avLst/>
          </a:prstGeom>
        </p:spPr>
        <p:txBody>
          <a:bodyPr/>
          <a:lstStyle/>
          <a:p>
            <a:r>
              <a:rPr lang="en-US" smtClean="0"/>
              <a:t>HEALing Communities Study</a:t>
            </a:r>
            <a:endParaRPr lang="en-US"/>
          </a:p>
        </p:txBody>
      </p:sp>
      <p:sp>
        <p:nvSpPr>
          <p:cNvPr id="5" name="Slide Number Placeholder 4"/>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26</a:t>
            </a:fld>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319" b="24831"/>
          <a:stretch/>
        </p:blipFill>
        <p:spPr>
          <a:xfrm>
            <a:off x="5070239" y="1061217"/>
            <a:ext cx="3300412" cy="3205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486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a:t>
            </a:r>
            <a:endParaRPr lang="en-US" dirty="0"/>
          </a:p>
        </p:txBody>
      </p:sp>
      <p:sp>
        <p:nvSpPr>
          <p:cNvPr id="3" name="Content Placeholder 2"/>
          <p:cNvSpPr>
            <a:spLocks noGrp="1"/>
          </p:cNvSpPr>
          <p:nvPr>
            <p:ph sz="half" idx="1"/>
          </p:nvPr>
        </p:nvSpPr>
        <p:spPr/>
        <p:txBody>
          <a:bodyPr/>
          <a:lstStyle/>
          <a:p>
            <a:r>
              <a:rPr lang="en-US" dirty="0" smtClean="0"/>
              <a:t>Democratizing data is a key step in promoting local data-driven decision making</a:t>
            </a:r>
          </a:p>
          <a:p>
            <a:endParaRPr lang="en-US" dirty="0" smtClean="0"/>
          </a:p>
          <a:p>
            <a:r>
              <a:rPr lang="en-US" dirty="0" smtClean="0"/>
              <a:t>Dashboard a key step, but </a:t>
            </a:r>
            <a:r>
              <a:rPr lang="en-US" dirty="0" smtClean="0"/>
              <a:t>benefits from direct engagement and triangulation with other sources</a:t>
            </a:r>
            <a:endParaRPr lang="en-US" dirty="0" smtClean="0"/>
          </a:p>
          <a:p>
            <a:endParaRPr lang="en-US" dirty="0" smtClean="0"/>
          </a:p>
          <a:p>
            <a:r>
              <a:rPr lang="en-US" dirty="0" smtClean="0"/>
              <a:t>Engagement process helped build culture of dashboard use and data-driven decision-making</a:t>
            </a:r>
            <a:endParaRPr lang="en-US" dirty="0"/>
          </a:p>
        </p:txBody>
      </p:sp>
      <p:sp>
        <p:nvSpPr>
          <p:cNvPr id="4" name="Slide Number Placeholder 3"/>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27</a:t>
            </a:fld>
            <a:endParaRPr lang="en-US"/>
          </a:p>
        </p:txBody>
      </p:sp>
      <p:sp>
        <p:nvSpPr>
          <p:cNvPr id="5" name="Footer Placeholder 4"/>
          <p:cNvSpPr>
            <a:spLocks noGrp="1"/>
          </p:cNvSpPr>
          <p:nvPr>
            <p:ph type="ftr" sz="quarter" idx="4294967295"/>
          </p:nvPr>
        </p:nvSpPr>
        <p:spPr>
          <a:xfrm>
            <a:off x="4741069" y="4764164"/>
            <a:ext cx="3259931" cy="273844"/>
          </a:xfrm>
          <a:prstGeom prst="rect">
            <a:avLst/>
          </a:prstGeom>
        </p:spPr>
        <p:txBody>
          <a:bodyPr/>
          <a:lstStyle/>
          <a:p>
            <a:r>
              <a:rPr lang="en-US" smtClean="0"/>
              <a:t>HEALing Communities Study</a:t>
            </a:r>
            <a:endParaRPr lang="en-US"/>
          </a:p>
        </p:txBody>
      </p:sp>
    </p:spTree>
    <p:extLst>
      <p:ext uri="{BB962C8B-B14F-4D97-AF65-F5344CB8AC3E}">
        <p14:creationId xmlns:p14="http://schemas.microsoft.com/office/powerpoint/2010/main" val="242098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87649" y="1259360"/>
            <a:ext cx="5062571" cy="1112108"/>
          </a:xfrm>
        </p:spPr>
        <p:txBody>
          <a:bodyPr/>
          <a:lstStyle/>
          <a:p>
            <a:r>
              <a:rPr lang="en-US" dirty="0"/>
              <a:t>Thank you!</a:t>
            </a:r>
          </a:p>
          <a:p>
            <a:pPr lvl="1"/>
            <a:r>
              <a:rPr lang="en-US" dirty="0"/>
              <a:t>Email me at: </a:t>
            </a:r>
            <a:r>
              <a:rPr lang="en-US" dirty="0" smtClean="0"/>
              <a:t>peter.balvanz@bmc.org</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HEALing</a:t>
            </a:r>
            <a:r>
              <a:rPr lang="en-US" dirty="0" smtClean="0"/>
              <a:t> Communities Study (HCS)</a:t>
            </a:r>
            <a:endParaRPr lang="en-US" dirty="0"/>
          </a:p>
        </p:txBody>
      </p:sp>
      <p:sp>
        <p:nvSpPr>
          <p:cNvPr id="6" name="Content Placeholder 2">
            <a:extLst>
              <a:ext uri="{FF2B5EF4-FFF2-40B4-BE49-F238E27FC236}">
                <a16:creationId xmlns:a16="http://schemas.microsoft.com/office/drawing/2014/main" id="{6CAD39ED-5558-4B1F-BC5C-76E7A57C7E3F}"/>
              </a:ext>
            </a:extLst>
          </p:cNvPr>
          <p:cNvSpPr>
            <a:spLocks noGrp="1"/>
          </p:cNvSpPr>
          <p:nvPr>
            <p:ph sz="half" idx="1"/>
          </p:nvPr>
        </p:nvSpPr>
        <p:spPr>
          <a:xfrm>
            <a:off x="498635" y="1065413"/>
            <a:ext cx="7886700" cy="2897810"/>
          </a:xfrm>
        </p:spPr>
        <p:txBody>
          <a:bodyPr>
            <a:normAutofit/>
          </a:bodyPr>
          <a:lstStyle/>
          <a:p>
            <a:pPr>
              <a:lnSpc>
                <a:spcPct val="110000"/>
              </a:lnSpc>
            </a:pPr>
            <a:r>
              <a:rPr lang="en-US" sz="1500" b="1" dirty="0"/>
              <a:t>April 2019 – NIH and SAMHSA funded </a:t>
            </a:r>
            <a:r>
              <a:rPr lang="en-US" sz="1500" b="1" dirty="0" smtClean="0"/>
              <a:t>KY, MA, NY, OH </a:t>
            </a:r>
            <a:r>
              <a:rPr lang="en-US" sz="1500" dirty="0"/>
              <a:t>to work with 67 highly affected </a:t>
            </a:r>
            <a:r>
              <a:rPr lang="en-US" sz="1500" dirty="0" smtClean="0"/>
              <a:t>communities </a:t>
            </a:r>
            <a:r>
              <a:rPr lang="en-US" sz="1500" dirty="0"/>
              <a:t>to reduce opioid overdose </a:t>
            </a:r>
            <a:r>
              <a:rPr lang="en-US" sz="1500" dirty="0"/>
              <a:t>deaths </a:t>
            </a:r>
            <a:r>
              <a:rPr lang="en-US" sz="1500" dirty="0"/>
              <a:t>by implementing a </a:t>
            </a:r>
            <a:r>
              <a:rPr lang="en-US" sz="1500" i="1" dirty="0"/>
              <a:t>process</a:t>
            </a:r>
            <a:r>
              <a:rPr lang="en-US" sz="1500" dirty="0"/>
              <a:t> to deliver evidence-based </a:t>
            </a:r>
            <a:r>
              <a:rPr lang="en-US" sz="1500" dirty="0" smtClean="0"/>
              <a:t>practices.</a:t>
            </a:r>
            <a:endParaRPr lang="en-US" sz="1500"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3</a:t>
            </a:fld>
            <a:endParaRPr lang="en-US"/>
          </a:p>
        </p:txBody>
      </p:sp>
      <p:sp>
        <p:nvSpPr>
          <p:cNvPr id="10" name="Rectangle 9">
            <a:extLst>
              <a:ext uri="{FF2B5EF4-FFF2-40B4-BE49-F238E27FC236}">
                <a16:creationId xmlns:a16="http://schemas.microsoft.com/office/drawing/2014/main" id="{3752DFC8-B713-6A45-B968-29B5B5C66F6D}"/>
              </a:ext>
            </a:extLst>
          </p:cNvPr>
          <p:cNvSpPr>
            <a:spLocks noChangeAspect="1"/>
          </p:cNvSpPr>
          <p:nvPr/>
        </p:nvSpPr>
        <p:spPr>
          <a:xfrm>
            <a:off x="85164" y="4333635"/>
            <a:ext cx="294156" cy="294081"/>
          </a:xfrm>
          <a:prstGeom prst="rect">
            <a:avLst/>
          </a:prstGeom>
          <a:solidFill>
            <a:srgbClr val="F77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3F59D1D5-47A2-CD4D-9238-955FE754D272}"/>
              </a:ext>
            </a:extLst>
          </p:cNvPr>
          <p:cNvSpPr>
            <a:spLocks noChangeAspect="1"/>
          </p:cNvSpPr>
          <p:nvPr/>
        </p:nvSpPr>
        <p:spPr>
          <a:xfrm>
            <a:off x="85164" y="3889901"/>
            <a:ext cx="294156" cy="3016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Box 11">
            <a:extLst>
              <a:ext uri="{FF2B5EF4-FFF2-40B4-BE49-F238E27FC236}">
                <a16:creationId xmlns:a16="http://schemas.microsoft.com/office/drawing/2014/main" id="{BD600F41-CE68-4D42-B0B8-8E2AA2C6A78A}"/>
              </a:ext>
            </a:extLst>
          </p:cNvPr>
          <p:cNvSpPr txBox="1"/>
          <p:nvPr/>
        </p:nvSpPr>
        <p:spPr>
          <a:xfrm>
            <a:off x="395009" y="3884858"/>
            <a:ext cx="3246621" cy="369332"/>
          </a:xfrm>
          <a:prstGeom prst="rect">
            <a:avLst/>
          </a:prstGeom>
          <a:noFill/>
        </p:spPr>
        <p:txBody>
          <a:bodyPr wrap="square" rtlCol="0">
            <a:spAutoFit/>
          </a:bodyPr>
          <a:lstStyle/>
          <a:p>
            <a:r>
              <a:rPr lang="en-US" sz="1800" dirty="0"/>
              <a:t>Wave 1: Jan 2020 – Jun 2022</a:t>
            </a:r>
          </a:p>
        </p:txBody>
      </p:sp>
      <p:sp>
        <p:nvSpPr>
          <p:cNvPr id="13" name="TextBox 12">
            <a:extLst>
              <a:ext uri="{FF2B5EF4-FFF2-40B4-BE49-F238E27FC236}">
                <a16:creationId xmlns:a16="http://schemas.microsoft.com/office/drawing/2014/main" id="{E9062F79-41F4-D34D-9397-F20DCD91BCCD}"/>
              </a:ext>
            </a:extLst>
          </p:cNvPr>
          <p:cNvSpPr txBox="1"/>
          <p:nvPr/>
        </p:nvSpPr>
        <p:spPr>
          <a:xfrm>
            <a:off x="395010" y="4364682"/>
            <a:ext cx="3340412" cy="369332"/>
          </a:xfrm>
          <a:prstGeom prst="rect">
            <a:avLst/>
          </a:prstGeom>
          <a:noFill/>
        </p:spPr>
        <p:txBody>
          <a:bodyPr wrap="square" rtlCol="0">
            <a:spAutoFit/>
          </a:bodyPr>
          <a:lstStyle/>
          <a:p>
            <a:r>
              <a:rPr lang="en-US" sz="1800" dirty="0"/>
              <a:t>Wave 2: Jul 2022 – Dec 2023</a:t>
            </a:r>
          </a:p>
        </p:txBody>
      </p:sp>
      <p:pic>
        <p:nvPicPr>
          <p:cNvPr id="15" name="Picture 2" descr="HEALing Communities Study | NIH HEAL Initiative"/>
          <p:cNvPicPr>
            <a:picLocks noChangeAspect="1" noChangeArrowheads="1"/>
          </p:cNvPicPr>
          <p:nvPr/>
        </p:nvPicPr>
        <p:blipFill rotWithShape="1">
          <a:blip r:embed="rId2">
            <a:extLst>
              <a:ext uri="{28A0092B-C50C-407E-A947-70E740481C1C}">
                <a14:useLocalDpi xmlns:a14="http://schemas.microsoft.com/office/drawing/2010/main" val="0"/>
              </a:ext>
            </a:extLst>
          </a:blip>
          <a:srcRect b="12084"/>
          <a:stretch/>
        </p:blipFill>
        <p:spPr bwMode="auto">
          <a:xfrm>
            <a:off x="7392033" y="1943031"/>
            <a:ext cx="1708562" cy="1457959"/>
          </a:xfrm>
          <a:prstGeom prst="rect">
            <a:avLst/>
          </a:prstGeom>
          <a:noFill/>
          <a:ln>
            <a:noFill/>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descr="HEALing Communities Study | NIH HEAL Initi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941" y="2076112"/>
            <a:ext cx="2437336" cy="1462978"/>
          </a:xfrm>
          <a:prstGeom prst="rect">
            <a:avLst/>
          </a:prstGeom>
          <a:noFill/>
          <a:ln>
            <a:noFill/>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6" descr="HEALing Communities Study | NIH HEAL Initiat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205" y="1977014"/>
            <a:ext cx="1950213" cy="1457959"/>
          </a:xfrm>
          <a:prstGeom prst="rect">
            <a:avLst/>
          </a:prstGeom>
          <a:noFill/>
          <a:ln>
            <a:noFill/>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8" descr="HEALing Communities Study | NIH HEAL Initiative"/>
          <p:cNvPicPr>
            <a:picLocks noChangeAspect="1" noChangeArrowheads="1"/>
          </p:cNvPicPr>
          <p:nvPr/>
        </p:nvPicPr>
        <p:blipFill rotWithShape="1">
          <a:blip r:embed="rId5">
            <a:extLst>
              <a:ext uri="{28A0092B-C50C-407E-A947-70E740481C1C}">
                <a14:useLocalDpi xmlns:a14="http://schemas.microsoft.com/office/drawing/2010/main" val="0"/>
              </a:ext>
            </a:extLst>
          </a:blip>
          <a:srcRect b="12216"/>
          <a:stretch/>
        </p:blipFill>
        <p:spPr bwMode="auto">
          <a:xfrm>
            <a:off x="95522" y="1943031"/>
            <a:ext cx="2728793" cy="1457959"/>
          </a:xfrm>
          <a:prstGeom prst="rect">
            <a:avLst/>
          </a:prstGeom>
          <a:noFill/>
          <a:ln>
            <a:noFill/>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32735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350" y="365289"/>
            <a:ext cx="6777732" cy="333425"/>
          </a:xfrm>
        </p:spPr>
        <p:txBody>
          <a:bodyPr/>
          <a:lstStyle/>
          <a:p>
            <a:r>
              <a:rPr lang="en-US" dirty="0" smtClean="0"/>
              <a:t>What is the goal of HCS?</a:t>
            </a:r>
            <a:endParaRPr lang="en-US"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4</a:t>
            </a:fld>
            <a:endParaRPr lang="en-US"/>
          </a:p>
        </p:txBody>
      </p:sp>
      <p:sp>
        <p:nvSpPr>
          <p:cNvPr id="6" name="Rounded Rectangle 5"/>
          <p:cNvSpPr/>
          <p:nvPr/>
        </p:nvSpPr>
        <p:spPr>
          <a:xfrm>
            <a:off x="426132" y="1095459"/>
            <a:ext cx="6869613" cy="692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To reduce opioid overdose deaths through implementation of evidence-based practices</a:t>
            </a:r>
          </a:p>
        </p:txBody>
      </p:sp>
      <p:sp>
        <p:nvSpPr>
          <p:cNvPr id="7" name="Rounded Rectangle 6"/>
          <p:cNvSpPr/>
          <p:nvPr/>
        </p:nvSpPr>
        <p:spPr>
          <a:xfrm>
            <a:off x="380350" y="2009688"/>
            <a:ext cx="6915396" cy="21844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900"/>
              </a:spcAft>
              <a:buFont typeface="+mj-lt"/>
              <a:buAutoNum type="arabicPeriod"/>
            </a:pPr>
            <a:r>
              <a:rPr lang="en-US" sz="1800" dirty="0">
                <a:solidFill>
                  <a:schemeClr val="accent1"/>
                </a:solidFill>
              </a:rPr>
              <a:t>Increase </a:t>
            </a:r>
            <a:r>
              <a:rPr lang="en-US" sz="1800" dirty="0">
                <a:solidFill>
                  <a:schemeClr val="accent1"/>
                </a:solidFill>
              </a:rPr>
              <a:t>overdose education &amp; naloxone distribution (OEND)</a:t>
            </a:r>
          </a:p>
          <a:p>
            <a:pPr marL="342900" indent="-342900">
              <a:spcAft>
                <a:spcPts val="900"/>
              </a:spcAft>
              <a:buFont typeface="+mj-lt"/>
              <a:buAutoNum type="arabicPeriod"/>
            </a:pPr>
            <a:r>
              <a:rPr lang="en-US" sz="1800" dirty="0">
                <a:solidFill>
                  <a:schemeClr val="accent1"/>
                </a:solidFill>
              </a:rPr>
              <a:t>Increase access to medications for opioid use disorder (MOUD)</a:t>
            </a:r>
          </a:p>
          <a:p>
            <a:pPr marL="342900" indent="-342900">
              <a:spcAft>
                <a:spcPts val="900"/>
              </a:spcAft>
              <a:buFont typeface="+mj-lt"/>
              <a:buAutoNum type="arabicPeriod"/>
            </a:pPr>
            <a:r>
              <a:rPr lang="en-US" sz="1800" dirty="0">
                <a:solidFill>
                  <a:schemeClr val="accent1"/>
                </a:solidFill>
              </a:rPr>
              <a:t>Increase safer opioid prescribing &amp; dispensing practices</a:t>
            </a:r>
          </a:p>
        </p:txBody>
      </p:sp>
    </p:spTree>
    <p:extLst>
      <p:ext uri="{BB962C8B-B14F-4D97-AF65-F5344CB8AC3E}">
        <p14:creationId xmlns:p14="http://schemas.microsoft.com/office/powerpoint/2010/main" val="1194645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Dashboards? </a:t>
            </a:r>
            <a:br>
              <a:rPr lang="en-US" dirty="0" smtClean="0"/>
            </a:br>
            <a:r>
              <a:rPr lang="en-US" sz="2400" dirty="0" smtClean="0"/>
              <a:t>Data-Driven </a:t>
            </a:r>
            <a:r>
              <a:rPr lang="en-US" sz="2400" dirty="0" smtClean="0"/>
              <a:t>Decision </a:t>
            </a:r>
            <a:r>
              <a:rPr lang="en-US" sz="2400" dirty="0" smtClean="0"/>
              <a:t>Making</a:t>
            </a:r>
            <a:endParaRPr lang="en-US" sz="2400" dirty="0"/>
          </a:p>
        </p:txBody>
      </p:sp>
      <p:sp>
        <p:nvSpPr>
          <p:cNvPr id="6" name="Content Placeholder 2"/>
          <p:cNvSpPr>
            <a:spLocks noGrp="1"/>
          </p:cNvSpPr>
          <p:nvPr>
            <p:ph sz="half" idx="1"/>
          </p:nvPr>
        </p:nvSpPr>
        <p:spPr>
          <a:xfrm>
            <a:off x="239544" y="1364560"/>
            <a:ext cx="5046477" cy="2897810"/>
          </a:xfrm>
        </p:spPr>
        <p:txBody>
          <a:bodyPr>
            <a:normAutofit/>
          </a:bodyPr>
          <a:lstStyle/>
          <a:p>
            <a:r>
              <a:rPr lang="en-US" dirty="0" smtClean="0"/>
              <a:t>Key tenet of HCS is using data to guide and inform decision making:</a:t>
            </a:r>
          </a:p>
          <a:p>
            <a:pPr lvl="1"/>
            <a:endParaRPr lang="en-US" dirty="0" smtClean="0"/>
          </a:p>
          <a:p>
            <a:pPr lvl="1"/>
            <a:r>
              <a:rPr lang="en-US" dirty="0"/>
              <a:t>“Developing a culture of data-driven decision-making with the use of data dashboards.”</a:t>
            </a:r>
          </a:p>
          <a:p>
            <a:pPr lvl="1"/>
            <a:endParaRPr lang="en-US" dirty="0" smtClean="0"/>
          </a:p>
          <a:p>
            <a:pPr lvl="1"/>
            <a:r>
              <a:rPr lang="en-US" dirty="0" smtClean="0"/>
              <a:t>“…</a:t>
            </a:r>
            <a:r>
              <a:rPr lang="en-US" dirty="0"/>
              <a:t>multi-stage, data-driven, community engagement </a:t>
            </a:r>
            <a:r>
              <a:rPr lang="en-US" dirty="0" smtClean="0"/>
              <a:t>strategy.”</a:t>
            </a:r>
          </a:p>
          <a:p>
            <a:pPr marL="342900" lvl="1" indent="0">
              <a:buNone/>
            </a:pPr>
            <a:endParaRPr lang="en-US" dirty="0" smtClean="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5</a:t>
            </a:fld>
            <a:endParaRPr lang="en-US"/>
          </a:p>
        </p:txBody>
      </p:sp>
      <p:pic>
        <p:nvPicPr>
          <p:cNvPr id="8" name="Picture 4" descr="Background With Digits On Screen. Binary Code Zero One Matrix White  Background. Banner, Pattern, Wallpaper. Abstract Matrix Background. Binary  Computer Code. Coding. Hacker Concept. Vector Royalty Free SVG, Cliparts,  Vectors, and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776" y="1606683"/>
            <a:ext cx="2375936" cy="2375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rofile thinking head - Download free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282" y="2355570"/>
            <a:ext cx="1037284" cy="10372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367719" y="4769644"/>
            <a:ext cx="4948897" cy="369332"/>
          </a:xfrm>
          <a:prstGeom prst="rect">
            <a:avLst/>
          </a:prstGeom>
          <a:noFill/>
        </p:spPr>
        <p:txBody>
          <a:bodyPr wrap="square" rtlCol="0">
            <a:spAutoFit/>
          </a:bodyPr>
          <a:lstStyle/>
          <a:p>
            <a:pPr algn="ctr"/>
            <a:r>
              <a:rPr lang="en-US" sz="1800" dirty="0">
                <a:solidFill>
                  <a:schemeClr val="tx2"/>
                </a:solidFill>
                <a:latin typeface="Arial Narrow" panose="020B0606020202030204" pitchFamily="34" charset="0"/>
              </a:rPr>
              <a:t>Source: HCS Protocol, Walsh et al. DAD 2020.</a:t>
            </a:r>
          </a:p>
        </p:txBody>
      </p:sp>
    </p:spTree>
    <p:extLst>
      <p:ext uri="{BB962C8B-B14F-4D97-AF65-F5344CB8AC3E}">
        <p14:creationId xmlns:p14="http://schemas.microsoft.com/office/powerpoint/2010/main" val="133718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Communities That Heal (CTH) Intervention</a:t>
            </a:r>
            <a:endParaRPr lang="en-US" i="1" dirty="0"/>
          </a:p>
        </p:txBody>
      </p:sp>
      <p:sp>
        <p:nvSpPr>
          <p:cNvPr id="6" name="Content Placeholder 5"/>
          <p:cNvSpPr txBox="1">
            <a:spLocks noGrp="1"/>
          </p:cNvSpPr>
          <p:nvPr>
            <p:ph sz="half" idx="1"/>
          </p:nvPr>
        </p:nvSpPr>
        <p:spPr>
          <a:xfrm>
            <a:off x="547080" y="960909"/>
            <a:ext cx="6379014" cy="3508653"/>
          </a:xfrm>
          <a:prstGeom prst="rect">
            <a:avLst/>
          </a:prstGeom>
          <a:noFill/>
        </p:spPr>
        <p:txBody>
          <a:bodyPr wrap="square" rtlCol="0">
            <a:spAutoFit/>
          </a:bodyPr>
          <a:lstStyle/>
          <a:p>
            <a:pPr marL="457200" indent="-457200">
              <a:buFont typeface="+mj-lt"/>
              <a:buAutoNum type="arabicPeriod"/>
            </a:pPr>
            <a:r>
              <a:rPr lang="en-US" sz="2400" dirty="0"/>
              <a:t>Establish coalition and </a:t>
            </a:r>
            <a:r>
              <a:rPr lang="en-US" sz="2400" dirty="0" smtClean="0"/>
              <a:t>charter</a:t>
            </a:r>
            <a:endParaRPr lang="en-US" sz="750" dirty="0"/>
          </a:p>
          <a:p>
            <a:pPr marL="457200" indent="-457200">
              <a:buFont typeface="+mj-lt"/>
              <a:buAutoNum type="arabicPeriod"/>
            </a:pPr>
            <a:r>
              <a:rPr lang="en-US" sz="2400" dirty="0"/>
              <a:t>Discuss evidence-based practices (EBP</a:t>
            </a:r>
            <a:r>
              <a:rPr lang="en-US" sz="2400" dirty="0" smtClean="0"/>
              <a:t>)</a:t>
            </a:r>
            <a:endParaRPr lang="en-US" sz="750" dirty="0"/>
          </a:p>
          <a:p>
            <a:pPr marL="457200" indent="-457200">
              <a:buFont typeface="+mj-lt"/>
              <a:buAutoNum type="arabicPeriod"/>
            </a:pPr>
            <a:r>
              <a:rPr lang="en-US" sz="2400" b="1" u="sng" dirty="0"/>
              <a:t>Review data, identify </a:t>
            </a:r>
            <a:r>
              <a:rPr lang="en-US" sz="2400" b="1" u="sng" dirty="0" smtClean="0"/>
              <a:t>gaps</a:t>
            </a:r>
            <a:endParaRPr lang="en-US" sz="750" b="1" u="sng" dirty="0"/>
          </a:p>
          <a:p>
            <a:pPr marL="457200" indent="-457200">
              <a:buFont typeface="+mj-lt"/>
              <a:buAutoNum type="arabicPeriod"/>
            </a:pPr>
            <a:r>
              <a:rPr lang="en-US" sz="2400" dirty="0"/>
              <a:t>Develop Action Plans - select </a:t>
            </a:r>
            <a:r>
              <a:rPr lang="en-US" sz="2400" dirty="0" smtClean="0"/>
              <a:t>EBPs</a:t>
            </a:r>
            <a:endParaRPr lang="en-US" sz="750" dirty="0"/>
          </a:p>
          <a:p>
            <a:pPr marL="457200" indent="-457200">
              <a:buFont typeface="+mj-lt"/>
              <a:buAutoNum type="arabicPeriod"/>
            </a:pPr>
            <a:r>
              <a:rPr lang="en-US" sz="2400" dirty="0"/>
              <a:t>Implement and monitor </a:t>
            </a:r>
            <a:r>
              <a:rPr lang="en-US" sz="2400" dirty="0" smtClean="0"/>
              <a:t>EBPs</a:t>
            </a:r>
            <a:endParaRPr lang="en-US" sz="750" dirty="0"/>
          </a:p>
          <a:p>
            <a:pPr marL="457200" indent="-457200">
              <a:buFont typeface="+mj-lt"/>
              <a:buAutoNum type="arabicPeriod"/>
            </a:pPr>
            <a:r>
              <a:rPr lang="en-US" sz="2400" dirty="0"/>
              <a:t>Pursue sustainability</a:t>
            </a:r>
          </a:p>
          <a:p>
            <a:endParaRPr lang="en-US" sz="2400" dirty="0"/>
          </a:p>
        </p:txBody>
      </p:sp>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6</a:t>
            </a:fld>
            <a:endParaRPr lang="en-US"/>
          </a:p>
        </p:txBody>
      </p:sp>
      <p:sp>
        <p:nvSpPr>
          <p:cNvPr id="3" name="Rectangle 2"/>
          <p:cNvSpPr/>
          <p:nvPr/>
        </p:nvSpPr>
        <p:spPr>
          <a:xfrm>
            <a:off x="4651065" y="4700395"/>
            <a:ext cx="4109971" cy="369332"/>
          </a:xfrm>
          <a:prstGeom prst="rect">
            <a:avLst/>
          </a:prstGeom>
        </p:spPr>
        <p:txBody>
          <a:bodyPr wrap="none">
            <a:spAutoFit/>
          </a:bodyPr>
          <a:lstStyle/>
          <a:p>
            <a:pPr algn="ctr"/>
            <a:r>
              <a:rPr lang="en-US" sz="1800" dirty="0">
                <a:solidFill>
                  <a:schemeClr val="bg1"/>
                </a:solidFill>
                <a:latin typeface="Arial Narrow" panose="020B0606020202030204" pitchFamily="34" charset="0"/>
              </a:rPr>
              <a:t>Source: HCS Protocol, Walsh et al. DAD 2020.</a:t>
            </a:r>
          </a:p>
        </p:txBody>
      </p:sp>
    </p:spTree>
    <p:extLst>
      <p:ext uri="{BB962C8B-B14F-4D97-AF65-F5344CB8AC3E}">
        <p14:creationId xmlns:p14="http://schemas.microsoft.com/office/powerpoint/2010/main" val="3816150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Data, Identify Gaps</a:t>
            </a:r>
            <a:endParaRPr lang="en-US" dirty="0"/>
          </a:p>
        </p:txBody>
      </p:sp>
      <p:sp>
        <p:nvSpPr>
          <p:cNvPr id="12" name="Footer Placeholder 11"/>
          <p:cNvSpPr>
            <a:spLocks noGrp="1"/>
          </p:cNvSpPr>
          <p:nvPr>
            <p:ph type="ftr" sz="quarter" idx="4294967295"/>
          </p:nvPr>
        </p:nvSpPr>
        <p:spPr>
          <a:xfrm>
            <a:off x="4741069" y="4632723"/>
            <a:ext cx="3259931" cy="273844"/>
          </a:xfrm>
          <a:prstGeom prst="rect">
            <a:avLst/>
          </a:prstGeom>
        </p:spPr>
        <p:txBody>
          <a:bodyPr/>
          <a:lstStyle/>
          <a:p>
            <a:r>
              <a:rPr lang="en-US" smtClean="0"/>
              <a:t>HEALing Communities Study</a:t>
            </a:r>
            <a:endParaRPr lang="en-US"/>
          </a:p>
        </p:txBody>
      </p:sp>
      <p:sp>
        <p:nvSpPr>
          <p:cNvPr id="13" name="Slide Number Placeholder 12"/>
          <p:cNvSpPr>
            <a:spLocks noGrp="1"/>
          </p:cNvSpPr>
          <p:nvPr>
            <p:ph type="sldNum" sz="quarter" idx="4294967295"/>
          </p:nvPr>
        </p:nvSpPr>
        <p:spPr>
          <a:xfrm>
            <a:off x="7659291" y="4700395"/>
            <a:ext cx="341709" cy="138499"/>
          </a:xfrm>
          <a:prstGeom prst="rect">
            <a:avLst/>
          </a:prstGeom>
        </p:spPr>
        <p:txBody>
          <a:bodyPr/>
          <a:lstStyle/>
          <a:p>
            <a:fld id="{633B08E3-7A67-F449-BAD9-1131F0C352F9}" type="slidenum">
              <a:rPr lang="en-US" smtClean="0"/>
              <a:pPr/>
              <a:t>7</a:t>
            </a:fld>
            <a:endParaRPr lang="en-US"/>
          </a:p>
        </p:txBody>
      </p:sp>
      <p:sp>
        <p:nvSpPr>
          <p:cNvPr id="5" name="Pentagon 4"/>
          <p:cNvSpPr/>
          <p:nvPr/>
        </p:nvSpPr>
        <p:spPr>
          <a:xfrm>
            <a:off x="631987" y="1206039"/>
            <a:ext cx="5029511" cy="899407"/>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00" b="1" dirty="0">
                <a:solidFill>
                  <a:schemeClr val="bg1"/>
                </a:solidFill>
              </a:rPr>
              <a:t>Phase 3: </a:t>
            </a:r>
            <a:r>
              <a:rPr lang="en-US" sz="1500" b="1" dirty="0" smtClean="0">
                <a:solidFill>
                  <a:schemeClr val="bg1"/>
                </a:solidFill>
              </a:rPr>
              <a:t>Data Dashboards, Community Profiles</a:t>
            </a:r>
            <a:endParaRPr lang="en-US" sz="1500" b="1" dirty="0">
              <a:solidFill>
                <a:schemeClr val="bg1"/>
              </a:solidFill>
            </a:endParaRPr>
          </a:p>
        </p:txBody>
      </p:sp>
      <p:sp>
        <p:nvSpPr>
          <p:cNvPr id="6" name="TextBox 4"/>
          <p:cNvSpPr txBox="1"/>
          <p:nvPr/>
        </p:nvSpPr>
        <p:spPr>
          <a:xfrm>
            <a:off x="417979" y="2465382"/>
            <a:ext cx="5350524"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buFont typeface="Arial" panose="020B0604020202020204" pitchFamily="34" charset="0"/>
              <a:buChar char="•"/>
            </a:pPr>
            <a:r>
              <a:rPr lang="en-US" sz="1500" dirty="0">
                <a:solidFill>
                  <a:schemeClr val="tx2"/>
                </a:solidFill>
              </a:rPr>
              <a:t>Engage Coalition, CAB and other Key Stakeholders on the content, visualization and use of the </a:t>
            </a:r>
            <a:r>
              <a:rPr lang="en-US" sz="1500" dirty="0" smtClean="0">
                <a:solidFill>
                  <a:schemeClr val="tx2"/>
                </a:solidFill>
              </a:rPr>
              <a:t>Community Profile </a:t>
            </a:r>
            <a:r>
              <a:rPr lang="en-US" sz="1500" dirty="0">
                <a:solidFill>
                  <a:schemeClr val="tx2"/>
                </a:solidFill>
              </a:rPr>
              <a:t>and Data Dashboard</a:t>
            </a:r>
          </a:p>
          <a:p>
            <a:pPr marL="257175" indent="-257175">
              <a:buFont typeface="Arial" panose="020B0604020202020204" pitchFamily="34" charset="0"/>
              <a:buChar char="•"/>
            </a:pPr>
            <a:r>
              <a:rPr lang="en-US" sz="1500" dirty="0">
                <a:solidFill>
                  <a:schemeClr val="tx2"/>
                </a:solidFill>
              </a:rPr>
              <a:t>Trainings on data collection and data </a:t>
            </a:r>
            <a:r>
              <a:rPr lang="en-US" sz="1500" dirty="0">
                <a:solidFill>
                  <a:schemeClr val="tx2"/>
                </a:solidFill>
              </a:rPr>
              <a:t>visualization</a:t>
            </a:r>
          </a:p>
          <a:p>
            <a:pPr marL="257175" indent="-257175">
              <a:buFont typeface="Arial" panose="020B0604020202020204" pitchFamily="34" charset="0"/>
              <a:buChar char="•"/>
            </a:pPr>
            <a:r>
              <a:rPr lang="en-US" sz="1500" dirty="0">
                <a:solidFill>
                  <a:schemeClr val="tx2"/>
                </a:solidFill>
              </a:rPr>
              <a:t>Co-creation </a:t>
            </a:r>
            <a:r>
              <a:rPr lang="en-US" sz="1500" dirty="0">
                <a:solidFill>
                  <a:schemeClr val="tx2"/>
                </a:solidFill>
              </a:rPr>
              <a:t>of </a:t>
            </a:r>
            <a:r>
              <a:rPr lang="en-US" sz="1500" dirty="0">
                <a:solidFill>
                  <a:schemeClr val="tx2"/>
                </a:solidFill>
              </a:rPr>
              <a:t>Data Dashboard</a:t>
            </a:r>
            <a:endParaRPr lang="en-US" sz="1500" dirty="0">
              <a:solidFill>
                <a:schemeClr val="tx2"/>
              </a:solidFill>
            </a:endParaRPr>
          </a:p>
          <a:p>
            <a:pPr marL="257175" indent="-257175">
              <a:buFont typeface="Arial" panose="020B0604020202020204" pitchFamily="34" charset="0"/>
              <a:buChar char="•"/>
            </a:pPr>
            <a:r>
              <a:rPr lang="en-US" sz="1500" dirty="0">
                <a:solidFill>
                  <a:schemeClr val="tx2"/>
                </a:solidFill>
              </a:rPr>
              <a:t>Co-creation of Community Profile</a:t>
            </a:r>
            <a:endParaRPr lang="en-US" sz="1500" dirty="0">
              <a:solidFill>
                <a:schemeClr val="tx2"/>
              </a:solidFill>
            </a:endParaRPr>
          </a:p>
        </p:txBody>
      </p:sp>
    </p:spTree>
    <p:extLst>
      <p:ext uri="{BB962C8B-B14F-4D97-AF65-F5344CB8AC3E}">
        <p14:creationId xmlns:p14="http://schemas.microsoft.com/office/powerpoint/2010/main" val="341473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30357" y="1551189"/>
            <a:ext cx="5768502" cy="1112108"/>
          </a:xfrm>
        </p:spPr>
        <p:txBody>
          <a:bodyPr/>
          <a:lstStyle/>
          <a:p>
            <a:r>
              <a:rPr lang="en-US" dirty="0" smtClean="0"/>
              <a:t>Data Staff and Tools</a:t>
            </a:r>
            <a:endParaRPr lang="en-US" dirty="0"/>
          </a:p>
        </p:txBody>
      </p:sp>
    </p:spTree>
    <p:extLst>
      <p:ext uri="{BB962C8B-B14F-4D97-AF65-F5344CB8AC3E}">
        <p14:creationId xmlns:p14="http://schemas.microsoft.com/office/powerpoint/2010/main" val="207485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Engagement: Community Data Managers</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049588396"/>
              </p:ext>
            </p:extLst>
          </p:nvPr>
        </p:nvGraphicFramePr>
        <p:xfrm>
          <a:off x="547080" y="960657"/>
          <a:ext cx="7886759" cy="1597978"/>
        </p:xfrm>
        <a:graphic>
          <a:graphicData uri="http://schemas.openxmlformats.org/drawingml/2006/table">
            <a:tbl>
              <a:tblPr>
                <a:tableStyleId>{5C22544A-7EE6-4342-B048-85BDC9FD1C3A}</a:tableStyleId>
              </a:tblPr>
              <a:tblGrid>
                <a:gridCol w="7886759">
                  <a:extLst>
                    <a:ext uri="{9D8B030D-6E8A-4147-A177-3AD203B41FA5}">
                      <a16:colId xmlns:a16="http://schemas.microsoft.com/office/drawing/2014/main" val="4209222572"/>
                    </a:ext>
                  </a:extLst>
                </a:gridCol>
              </a:tblGrid>
              <a:tr h="220123">
                <a:tc>
                  <a:txBody>
                    <a:bodyPr/>
                    <a:lstStyle/>
                    <a:p>
                      <a:pPr marL="0" marR="0" hangingPunct="0">
                        <a:lnSpc>
                          <a:spcPct val="107000"/>
                        </a:lnSpc>
                        <a:spcBef>
                          <a:spcPts val="0"/>
                        </a:spcBef>
                        <a:spcAft>
                          <a:spcPts val="0"/>
                        </a:spcAft>
                        <a:tabLst>
                          <a:tab pos="2743200" algn="ctr"/>
                          <a:tab pos="5486400" algn="r"/>
                          <a:tab pos="457200" algn="l"/>
                        </a:tabLst>
                      </a:pPr>
                      <a:r>
                        <a:rPr lang="en-US" sz="1400" b="1" dirty="0">
                          <a:effectLst/>
                        </a:rPr>
                        <a:t>POSITION SUMMARY:</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814" marR="50814" marT="0" marB="0"/>
                </a:tc>
                <a:extLst>
                  <a:ext uri="{0D108BD9-81ED-4DB2-BD59-A6C34878D82A}">
                    <a16:rowId xmlns:a16="http://schemas.microsoft.com/office/drawing/2014/main" val="1955020380"/>
                  </a:ext>
                </a:extLst>
              </a:tr>
              <a:tr h="652520">
                <a:tc>
                  <a:txBody>
                    <a:bodyPr/>
                    <a:lstStyle/>
                    <a:p>
                      <a:pPr marL="0" marR="0" fontAlgn="auto" hangingPunct="1">
                        <a:lnSpc>
                          <a:spcPct val="107000"/>
                        </a:lnSpc>
                        <a:spcBef>
                          <a:spcPts val="0"/>
                        </a:spcBef>
                        <a:spcAft>
                          <a:spcPts val="0"/>
                        </a:spcAft>
                      </a:pPr>
                      <a:r>
                        <a:rPr lang="en-US" sz="1400" dirty="0">
                          <a:effectLst/>
                        </a:rPr>
                        <a:t>We are seeking highly skilled individuals to integrate, translate, and disseminate community-level public health data as part of an opioid overdose reduction </a:t>
                      </a:r>
                      <a:r>
                        <a:rPr lang="en-US" sz="1400" dirty="0" smtClean="0">
                          <a:effectLst/>
                        </a:rPr>
                        <a:t>study in Massachusetts communities. </a:t>
                      </a:r>
                    </a:p>
                    <a:p>
                      <a:pPr marL="342900" marR="0" lvl="0" indent="-342900" fontAlgn="auto" hangingPunct="1">
                        <a:lnSpc>
                          <a:spcPct val="107000"/>
                        </a:lnSpc>
                        <a:spcBef>
                          <a:spcPts val="0"/>
                        </a:spcBef>
                        <a:spcAft>
                          <a:spcPts val="0"/>
                        </a:spcAft>
                        <a:buFont typeface="Symbol" panose="05050102010706020507" pitchFamily="18" charset="2"/>
                        <a:buChar char=""/>
                      </a:pPr>
                      <a:r>
                        <a:rPr lang="en-US" sz="1400" b="1" dirty="0" smtClean="0">
                          <a:effectLst/>
                        </a:rPr>
                        <a:t>Oversee the integration of community data into interactive web-based dashboards </a:t>
                      </a:r>
                    </a:p>
                    <a:p>
                      <a:pPr marL="342900" marR="0" lvl="0" indent="-342900" fontAlgn="auto" hangingPunct="1">
                        <a:lnSpc>
                          <a:spcPct val="107000"/>
                        </a:lnSpc>
                        <a:spcBef>
                          <a:spcPts val="0"/>
                        </a:spcBef>
                        <a:spcAft>
                          <a:spcPts val="0"/>
                        </a:spcAft>
                        <a:buFont typeface="Symbol" panose="05050102010706020507" pitchFamily="18" charset="2"/>
                        <a:buChar char=""/>
                      </a:pPr>
                      <a:r>
                        <a:rPr lang="en-US" sz="1400" b="1" dirty="0" smtClean="0">
                          <a:effectLst/>
                        </a:rPr>
                        <a:t>Synthesize, integrate, disseminate and understand study data</a:t>
                      </a:r>
                    </a:p>
                    <a:p>
                      <a:pPr marL="342900" marR="0" lvl="0" indent="-342900" fontAlgn="auto" hangingPunct="1">
                        <a:lnSpc>
                          <a:spcPct val="107000"/>
                        </a:lnSpc>
                        <a:spcBef>
                          <a:spcPts val="0"/>
                        </a:spcBef>
                        <a:spcAft>
                          <a:spcPts val="0"/>
                        </a:spcAft>
                        <a:buFont typeface="Symbol" panose="05050102010706020507" pitchFamily="18" charset="2"/>
                        <a:buChar char=""/>
                      </a:pPr>
                      <a:r>
                        <a:rPr lang="en-US" sz="1400" b="1" dirty="0" smtClean="0">
                          <a:effectLst/>
                        </a:rPr>
                        <a:t>Review data to inform coalition</a:t>
                      </a:r>
                      <a:r>
                        <a:rPr lang="en-US" sz="1400" b="1" baseline="0" dirty="0" smtClean="0">
                          <a:effectLst/>
                        </a:rPr>
                        <a:t> decisions</a:t>
                      </a:r>
                      <a:endParaRPr lang="en-US" sz="1400" b="1" dirty="0" smtClean="0">
                        <a:effectLst/>
                      </a:endParaRPr>
                    </a:p>
                    <a:p>
                      <a:pPr marL="0" marR="0" fontAlgn="auto" hangingPunct="1">
                        <a:lnSpc>
                          <a:spcPct val="107000"/>
                        </a:lnSpc>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814" marR="50814" marT="0" marB="0"/>
                </a:tc>
                <a:extLst>
                  <a:ext uri="{0D108BD9-81ED-4DB2-BD59-A6C34878D82A}">
                    <a16:rowId xmlns:a16="http://schemas.microsoft.com/office/drawing/2014/main" val="4009200260"/>
                  </a:ext>
                </a:extLst>
              </a:tr>
            </a:tbl>
          </a:graphicData>
        </a:graphic>
      </p:graphicFrame>
      <p:sp>
        <p:nvSpPr>
          <p:cNvPr id="4" name="Slide Number Placeholder 3"/>
          <p:cNvSpPr>
            <a:spLocks noGrp="1"/>
          </p:cNvSpPr>
          <p:nvPr>
            <p:ph type="sldNum" sz="quarter" idx="4294967295"/>
          </p:nvPr>
        </p:nvSpPr>
        <p:spPr>
          <a:xfrm>
            <a:off x="8689182" y="4700395"/>
            <a:ext cx="454819" cy="138499"/>
          </a:xfrm>
          <a:prstGeom prst="rect">
            <a:avLst/>
          </a:prstGeom>
        </p:spPr>
        <p:txBody>
          <a:bodyPr/>
          <a:lstStyle/>
          <a:p>
            <a:fld id="{633B08E3-7A67-F449-BAD9-1131F0C352F9}" type="slidenum">
              <a:rPr lang="en-US" smtClean="0"/>
              <a:pPr/>
              <a:t>9</a:t>
            </a:fld>
            <a:endParaRPr lang="en-US"/>
          </a:p>
        </p:txBody>
      </p:sp>
    </p:spTree>
    <p:extLst>
      <p:ext uri="{BB962C8B-B14F-4D97-AF65-F5344CB8AC3E}">
        <p14:creationId xmlns:p14="http://schemas.microsoft.com/office/powerpoint/2010/main" val="3783696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3.xml><?xml version="1.0" encoding="utf-8"?>
<ds:datastoreItem xmlns:ds="http://schemas.openxmlformats.org/officeDocument/2006/customXml" ds:itemID="{B6292BCB-21BD-4E6D-8B29-5908CEB9F9EE}">
  <ds:schemaRefs>
    <ds:schemaRef ds:uri="http://schemas.microsoft.com/office/2006/documentManagement/types"/>
    <ds:schemaRef ds:uri="a9883a9a-8dc4-4a0a-a402-25be3a23f551"/>
    <ds:schemaRef ds:uri="http://purl.org/dc/dcmityp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ede3e04-ef7f-43f3-975e-805c0c5f1e8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2377</TotalTime>
  <Words>1227</Words>
  <Application>Microsoft Office PowerPoint</Application>
  <PresentationFormat>On-screen Show (16:9)</PresentationFormat>
  <Paragraphs>212</Paragraphs>
  <Slides>28</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ＭＳ Ｐゴシック</vt:lpstr>
      <vt:lpstr>ＭＳ Ｐゴシック</vt:lpstr>
      <vt:lpstr>Arial</vt:lpstr>
      <vt:lpstr>Arial Narrow</vt:lpstr>
      <vt:lpstr>Calibri</vt:lpstr>
      <vt:lpstr>Century Gothic</vt:lpstr>
      <vt:lpstr>Courier New</vt:lpstr>
      <vt:lpstr>Roboto Light</vt:lpstr>
      <vt:lpstr>Roboto Regular</vt:lpstr>
      <vt:lpstr>Symbol</vt:lpstr>
      <vt:lpstr>System Font Regular</vt:lpstr>
      <vt:lpstr>Times New Roman</vt:lpstr>
      <vt:lpstr>Wingdings</vt:lpstr>
      <vt:lpstr>JPA Master PowerPoint</vt:lpstr>
      <vt:lpstr>1_JPA Master PowerPoint</vt:lpstr>
      <vt:lpstr>PowerPoint Presentation</vt:lpstr>
      <vt:lpstr>Learning Objectives</vt:lpstr>
      <vt:lpstr>HEALing Communities Study (HCS)</vt:lpstr>
      <vt:lpstr>What is the goal of HCS?</vt:lpstr>
      <vt:lpstr>Why Dashboards?  Data-Driven Decision Making</vt:lpstr>
      <vt:lpstr>Communities That Heal (CTH) Intervention</vt:lpstr>
      <vt:lpstr>Review Data, Identify Gaps</vt:lpstr>
      <vt:lpstr>PowerPoint Presentation</vt:lpstr>
      <vt:lpstr>Data Engagement: Community Data Managers</vt:lpstr>
      <vt:lpstr>Data Visualization: Dashboard</vt:lpstr>
      <vt:lpstr>Data Visualization: Community Profile</vt:lpstr>
      <vt:lpstr>Data Visualization: Landscape Analysis</vt:lpstr>
      <vt:lpstr>Wave 1 Dashboard Engagements</vt:lpstr>
      <vt:lpstr>Assessing Wave 1 Dashboard Utility</vt:lpstr>
      <vt:lpstr>Dashboard Feedback</vt:lpstr>
      <vt:lpstr>Approach to Wave 2 </vt:lpstr>
      <vt:lpstr>Wave 2:  Massachusetts Data Engagement Strategy</vt:lpstr>
      <vt:lpstr>Data Walks</vt:lpstr>
      <vt:lpstr>Photovoice</vt:lpstr>
      <vt:lpstr>North Adams Data Walk Station</vt:lpstr>
      <vt:lpstr>Coalition Discussion</vt:lpstr>
      <vt:lpstr>Coalition Action: Naloxone Box Strategy</vt:lpstr>
      <vt:lpstr>Ware Data Walk Station</vt:lpstr>
      <vt:lpstr>PHOTOVOICE with People with Lived Experience with Opioids </vt:lpstr>
      <vt:lpstr>Coalition Discussion</vt:lpstr>
      <vt:lpstr>Coalition Action: Low barrier peer transportation service and MOUD linkage via Recovery Center of Hope</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Balvanz, Peter</cp:lastModifiedBy>
  <cp:revision>136</cp:revision>
  <dcterms:modified xsi:type="dcterms:W3CDTF">2024-02-22T15:37:20Z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